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74" r:id="rId4"/>
    <p:sldId id="278" r:id="rId5"/>
    <p:sldId id="258" r:id="rId6"/>
    <p:sldId id="275" r:id="rId7"/>
    <p:sldId id="279" r:id="rId8"/>
    <p:sldId id="259" r:id="rId9"/>
    <p:sldId id="305" r:id="rId10"/>
    <p:sldId id="280" r:id="rId11"/>
    <p:sldId id="260" r:id="rId12"/>
    <p:sldId id="276" r:id="rId13"/>
    <p:sldId id="299" r:id="rId14"/>
    <p:sldId id="304" r:id="rId15"/>
    <p:sldId id="285" r:id="rId16"/>
    <p:sldId id="298" r:id="rId17"/>
    <p:sldId id="306" r:id="rId18"/>
    <p:sldId id="277" r:id="rId19"/>
    <p:sldId id="307" r:id="rId20"/>
    <p:sldId id="286" r:id="rId21"/>
    <p:sldId id="261" r:id="rId22"/>
    <p:sldId id="308" r:id="rId23"/>
    <p:sldId id="302" r:id="rId24"/>
    <p:sldId id="262" r:id="rId25"/>
    <p:sldId id="263" r:id="rId26"/>
    <p:sldId id="300" r:id="rId27"/>
    <p:sldId id="309" r:id="rId28"/>
    <p:sldId id="268" r:id="rId29"/>
    <p:sldId id="265" r:id="rId30"/>
    <p:sldId id="287" r:id="rId31"/>
    <p:sldId id="266" r:id="rId32"/>
    <p:sldId id="270" r:id="rId33"/>
    <p:sldId id="303" r:id="rId34"/>
    <p:sldId id="281" r:id="rId35"/>
    <p:sldId id="273" r:id="rId36"/>
    <p:sldId id="301" r:id="rId37"/>
    <p:sldId id="272" r:id="rId38"/>
    <p:sldId id="290" r:id="rId39"/>
    <p:sldId id="291" r:id="rId40"/>
    <p:sldId id="282" r:id="rId41"/>
    <p:sldId id="284" r:id="rId42"/>
    <p:sldId id="283" r:id="rId43"/>
    <p:sldId id="295" r:id="rId44"/>
    <p:sldId id="293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7" autoAdjust="0"/>
  </p:normalViewPr>
  <p:slideViewPr>
    <p:cSldViewPr>
      <p:cViewPr varScale="1">
        <p:scale>
          <a:sx n="50" d="100"/>
          <a:sy n="50" d="100"/>
        </p:scale>
        <p:origin x="-126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8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C6D5B89-496B-4D1F-8EB5-4A5671F83C9A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39866D2-4921-4D20-99B1-F898F3690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2FB5AD-C7A9-4243-B3DC-ACEF3D66B028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5348556-D185-4507-B337-638B5143C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82141C-C804-49AA-A03D-5E02DD6A464D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B0AE-FC2E-498D-B768-6D441A33D6BD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F96F7-71BF-4EC3-911E-167084300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67486-0C50-4568-B51F-F86BF96F996F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E2164-023E-47BB-9E97-555533789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3EFA3-7FC8-4395-9858-980ADBAF6A42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60E62-7623-4A8D-936E-CD39543FB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4742-0A3F-493F-8377-395F8F44FC59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09A8E-4C66-4D93-82BE-A2B745C99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6EC67-5FDD-484C-950A-C6D331DF6390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F9547-E301-4116-B0FE-A7D6E6263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C39E-A0F7-49E4-B622-2EEF270E7DDD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C5A0-C9E3-45B0-AFF8-54BE03EC2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E4A3C-EC40-42B1-9647-B39B501693DA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6E87-C158-4A96-9403-BC7536974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EFD1D-C0C0-4479-95F9-ED440A5EF925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F8AE5-7EFA-4556-A4DA-1AB0C58C9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A734-943E-412F-B530-6D263DA60F13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AE40-ECB8-498B-8335-2F8D5E7B2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E9EFE-0891-4324-996B-8C4B1E0E0FE0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34EA6-3B20-4E35-9DC5-BA9753457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565FE-CEFB-47E3-A470-C16EFF752D56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41B1-667C-46FE-A347-EE4F34FAB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F0B6B2-59BE-49F0-9857-F4DE5650DAB0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9EC4B0-7BC0-4F83-9B0C-6288CFE0D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3505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700" dirty="0" smtClean="0"/>
              <a:t>The development of Variable Plot Sampling</a:t>
            </a:r>
            <a:br>
              <a:rPr lang="en-US" sz="6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by  Kim Iles</a:t>
            </a:r>
            <a:br>
              <a:rPr lang="en-US" sz="3100" dirty="0" smtClean="0"/>
            </a:br>
            <a:r>
              <a:rPr lang="en-US" sz="3100" dirty="0" smtClean="0">
                <a:solidFill>
                  <a:schemeClr val="bg1">
                    <a:lumMod val="65000"/>
                  </a:schemeClr>
                </a:solidFill>
              </a:rPr>
              <a:t>Metric version</a:t>
            </a:r>
            <a:endParaRPr lang="en-US" sz="3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Next,  </a:t>
            </a:r>
            <a:r>
              <a:rPr lang="en-US" b="1" dirty="0" smtClean="0"/>
              <a:t>Don Bruce</a:t>
            </a:r>
            <a:endParaRPr lang="en-US" sz="3600" b="1" dirty="0" smtClean="0"/>
          </a:p>
        </p:txBody>
      </p:sp>
      <p:pic>
        <p:nvPicPr>
          <p:cNvPr id="2457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219200"/>
            <a:ext cx="4876800" cy="535273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B050"/>
                </a:solidFill>
              </a:rPr>
              <a:t>Mason Bruce and Girard (1950) introduce</a:t>
            </a:r>
            <a:br>
              <a:rPr lang="en-US" sz="3600" b="1" dirty="0" smtClean="0">
                <a:solidFill>
                  <a:srgbClr val="00B050"/>
                </a:solidFill>
              </a:rPr>
            </a:br>
            <a:r>
              <a:rPr lang="en-US" sz="3600" b="1" dirty="0" smtClean="0">
                <a:solidFill>
                  <a:srgbClr val="00B050"/>
                </a:solidFill>
              </a:rPr>
              <a:t>“</a:t>
            </a:r>
            <a:r>
              <a:rPr lang="en-US" sz="3600" b="1" u="sng" dirty="0" smtClean="0"/>
              <a:t>Count and Measure</a:t>
            </a:r>
            <a:r>
              <a:rPr lang="en-US" sz="3600" b="1" dirty="0" smtClean="0">
                <a:solidFill>
                  <a:srgbClr val="00B050"/>
                </a:solidFill>
              </a:rPr>
              <a:t>” plots.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Just measure the trees on </a:t>
            </a:r>
            <a:r>
              <a:rPr lang="en-US" u="sng" dirty="0" smtClean="0"/>
              <a:t>some</a:t>
            </a:r>
            <a:r>
              <a:rPr lang="en-US" dirty="0" smtClean="0"/>
              <a:t> </a:t>
            </a:r>
            <a:r>
              <a:rPr lang="en-US" u="sng" dirty="0" smtClean="0"/>
              <a:t>of the plots</a:t>
            </a:r>
            <a:r>
              <a:rPr lang="en-US" dirty="0" smtClean="0"/>
              <a:t>, only counting trees on the others.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dirty="0" smtClean="0"/>
              <a:t>   Sum </a:t>
            </a:r>
            <a:r>
              <a:rPr lang="en-US" b="1" dirty="0" smtClean="0"/>
              <a:t>plot</a:t>
            </a:r>
            <a:r>
              <a:rPr lang="en-US" dirty="0" smtClean="0"/>
              <a:t> </a:t>
            </a:r>
            <a:r>
              <a:rPr lang="en-US" dirty="0" err="1" smtClean="0"/>
              <a:t>Vol’s</a:t>
            </a:r>
            <a:r>
              <a:rPr lang="en-US" dirty="0" smtClean="0"/>
              <a:t> / Sum </a:t>
            </a:r>
            <a:r>
              <a:rPr lang="en-US" b="1" dirty="0" smtClean="0"/>
              <a:t>plot</a:t>
            </a:r>
            <a:r>
              <a:rPr lang="en-US" dirty="0" smtClean="0"/>
              <a:t> BA’s = </a:t>
            </a:r>
            <a:r>
              <a:rPr lang="en-US" b="1" dirty="0" smtClean="0"/>
              <a:t>Ratio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dirty="0" smtClean="0"/>
              <a:t>   If plots were too far apart, people </a:t>
            </a:r>
            <a:r>
              <a:rPr lang="en-US" u="sng" dirty="0" smtClean="0"/>
              <a:t>lost</a:t>
            </a:r>
            <a:r>
              <a:rPr lang="en-US" dirty="0" smtClean="0"/>
              <a:t> </a:t>
            </a:r>
            <a:r>
              <a:rPr lang="en-US" u="sng" dirty="0" smtClean="0"/>
              <a:t>their</a:t>
            </a:r>
            <a:r>
              <a:rPr lang="en-US" dirty="0" smtClean="0"/>
              <a:t> </a:t>
            </a:r>
            <a:r>
              <a:rPr lang="en-US" u="sng" dirty="0" smtClean="0"/>
              <a:t>nerve</a:t>
            </a:r>
            <a:r>
              <a:rPr lang="en-US" dirty="0" smtClean="0"/>
              <a:t> … at about a 4 or 5 counts per measure.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How it is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smtClean="0"/>
              <a:t>1)     Do </a:t>
            </a:r>
            <a:r>
              <a:rPr lang="en-US" u="sng" dirty="0" smtClean="0"/>
              <a:t>all</a:t>
            </a:r>
            <a:r>
              <a:rPr lang="en-US" dirty="0" smtClean="0"/>
              <a:t> plots for some easy and quick</a:t>
            </a:r>
            <a:br>
              <a:rPr lang="en-US" dirty="0" smtClean="0"/>
            </a:br>
            <a:r>
              <a:rPr lang="en-US" dirty="0" smtClean="0"/>
              <a:t>  variable (basal area, in this case).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 startAt="2"/>
              <a:defRPr/>
            </a:pPr>
            <a:r>
              <a:rPr lang="en-US" dirty="0" smtClean="0"/>
              <a:t>   Measure </a:t>
            </a:r>
            <a:r>
              <a:rPr lang="en-US" u="sng" dirty="0" smtClean="0"/>
              <a:t>some</a:t>
            </a:r>
            <a:r>
              <a:rPr lang="en-US" dirty="0" smtClean="0"/>
              <a:t> plots for a ratio, then use the </a:t>
            </a:r>
            <a:br>
              <a:rPr lang="en-US" dirty="0" smtClean="0"/>
            </a:br>
            <a:r>
              <a:rPr lang="en-US" dirty="0" smtClean="0"/>
              <a:t>ratio to convert </a:t>
            </a:r>
            <a:r>
              <a:rPr lang="en-US" u="sng" dirty="0" smtClean="0"/>
              <a:t>all</a:t>
            </a:r>
            <a:r>
              <a:rPr lang="en-US" dirty="0" smtClean="0"/>
              <a:t> the other basal areas.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 startAt="2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 startAt="2"/>
              <a:defRPr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PS … You do the same tree measurements with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u="sng" dirty="0" smtClean="0">
                <a:solidFill>
                  <a:srgbClr val="FF0000"/>
                </a:solidFill>
              </a:rPr>
              <a:t>any</a:t>
            </a:r>
            <a:r>
              <a:rPr lang="en-US" dirty="0" smtClean="0">
                <a:solidFill>
                  <a:srgbClr val="FF0000"/>
                </a:solidFill>
              </a:rPr>
              <a:t> of these systems.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 startAt="2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 startAt="2"/>
              <a:defRPr/>
            </a:pPr>
            <a:endParaRPr lang="en-US" sz="1200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Key points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endParaRPr lang="en-US" sz="1200" dirty="0" smtClean="0"/>
          </a:p>
          <a:p>
            <a:pPr algn="ctr" eaLnBrk="1" hangingPunct="1">
              <a:buFont typeface="Arial" charset="0"/>
              <a:buNone/>
            </a:pPr>
            <a:r>
              <a:rPr lang="en-US" dirty="0" smtClean="0"/>
              <a:t>      1)  </a:t>
            </a:r>
            <a:r>
              <a:rPr lang="en-US" sz="4000" dirty="0" smtClean="0"/>
              <a:t>These trees are </a:t>
            </a:r>
            <a:r>
              <a:rPr lang="en-US" sz="4000" u="sng" dirty="0" smtClean="0"/>
              <a:t>measured</a:t>
            </a:r>
            <a:r>
              <a:rPr lang="en-US" sz="4000" dirty="0" smtClean="0"/>
              <a:t> in “clusters” </a:t>
            </a:r>
            <a:br>
              <a:rPr lang="en-US" sz="4000" dirty="0" smtClean="0"/>
            </a:br>
            <a:r>
              <a:rPr lang="en-US" sz="4000" dirty="0" smtClean="0"/>
              <a:t>   on the measured points.</a:t>
            </a:r>
          </a:p>
          <a:p>
            <a:pPr algn="ctr" eaLnBrk="1" hangingPunct="1">
              <a:buFont typeface="Arial" charset="0"/>
              <a:buNone/>
            </a:pPr>
            <a:endParaRPr lang="en-US" sz="1000" dirty="0" smtClean="0"/>
          </a:p>
          <a:p>
            <a:pPr algn="ctr" eaLnBrk="1" hangingPunct="1">
              <a:buNone/>
            </a:pPr>
            <a:r>
              <a:rPr lang="en-US" sz="4000" dirty="0" smtClean="0"/>
              <a:t>	  2)  Many </a:t>
            </a:r>
            <a:r>
              <a:rPr lang="en-US" sz="4000" u="sng" dirty="0" smtClean="0"/>
              <a:t>counts</a:t>
            </a:r>
            <a:r>
              <a:rPr lang="en-US" sz="4000" dirty="0" smtClean="0"/>
              <a:t> are done to improve the final result.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It’s called “Double Sampling”</a:t>
            </a:r>
            <a:br>
              <a:rPr lang="en-US" sz="3600" dirty="0" smtClean="0"/>
            </a:br>
            <a:r>
              <a:rPr lang="en-US" sz="3600" dirty="0" smtClean="0"/>
              <a:t>and uses </a:t>
            </a:r>
            <a:r>
              <a:rPr lang="en-US" sz="3600" u="sng" dirty="0" smtClean="0"/>
              <a:t>Plot</a:t>
            </a:r>
            <a:r>
              <a:rPr lang="en-US" sz="3600" dirty="0" smtClean="0"/>
              <a:t> volumes &amp; BA’s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0349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05200" y="2667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23738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3716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B050"/>
                </a:solidFill>
              </a:rPr>
              <a:t>There is </a:t>
            </a:r>
            <a:r>
              <a:rPr lang="en-US" sz="4000" b="1" u="sng" dirty="0" smtClean="0">
                <a:solidFill>
                  <a:srgbClr val="00B050"/>
                </a:solidFill>
              </a:rPr>
              <a:t>sampling error</a:t>
            </a:r>
            <a:r>
              <a:rPr lang="en-US" sz="4000" b="1" dirty="0" smtClean="0">
                <a:solidFill>
                  <a:srgbClr val="00B050"/>
                </a:solidFill>
              </a:rPr>
              <a:t> in the average Basal Area </a:t>
            </a:r>
            <a:r>
              <a:rPr lang="en-US" sz="4000" b="1" u="sng" dirty="0" smtClean="0">
                <a:solidFill>
                  <a:srgbClr val="00B050"/>
                </a:solidFill>
              </a:rPr>
              <a:t>and</a:t>
            </a:r>
            <a:r>
              <a:rPr lang="en-US" sz="4000" b="1" dirty="0" smtClean="0">
                <a:solidFill>
                  <a:srgbClr val="00B050"/>
                </a:solidFill>
              </a:rPr>
              <a:t> the Vol/BA correction.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95401" y="2362200"/>
            <a:ext cx="5638799" cy="2955924"/>
          </a:xfrm>
          <a:prstGeom prst="line">
            <a:avLst/>
          </a:prstGeom>
          <a:ln w="25400">
            <a:solidFill>
              <a:schemeClr val="tx1"/>
            </a:solidFill>
            <a:prstDash val="lg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362200" y="4191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86200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0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24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>
            <a:stCxn id="12" idx="4"/>
          </p:cNvCxnSpPr>
          <p:nvPr/>
        </p:nvCxnSpPr>
        <p:spPr>
          <a:xfrm>
            <a:off x="4800600" y="2590800"/>
            <a:ext cx="0" cy="762000"/>
          </a:xfrm>
          <a:prstGeom prst="line">
            <a:avLst/>
          </a:prstGeom>
          <a:ln w="47625">
            <a:solidFill>
              <a:srgbClr val="FF33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0"/>
          </p:cNvCxnSpPr>
          <p:nvPr/>
        </p:nvCxnSpPr>
        <p:spPr>
          <a:xfrm flipV="1">
            <a:off x="6172200" y="2514600"/>
            <a:ext cx="0" cy="914400"/>
          </a:xfrm>
          <a:prstGeom prst="line">
            <a:avLst/>
          </a:prstGeom>
          <a:ln w="47625">
            <a:solidFill>
              <a:srgbClr val="FF33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0"/>
          </p:cNvCxnSpPr>
          <p:nvPr/>
        </p:nvCxnSpPr>
        <p:spPr>
          <a:xfrm flipV="1">
            <a:off x="3962400" y="3810000"/>
            <a:ext cx="0" cy="533400"/>
          </a:xfrm>
          <a:prstGeom prst="line">
            <a:avLst/>
          </a:prstGeom>
          <a:ln w="47625">
            <a:solidFill>
              <a:srgbClr val="FF33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38400" y="4267200"/>
            <a:ext cx="0" cy="381000"/>
          </a:xfrm>
          <a:prstGeom prst="line">
            <a:avLst/>
          </a:prstGeom>
          <a:ln w="47625">
            <a:solidFill>
              <a:srgbClr val="FF33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4" name="TextBox 21"/>
          <p:cNvSpPr txBox="1">
            <a:spLocks noChangeArrowheads="1"/>
          </p:cNvSpPr>
          <p:nvPr/>
        </p:nvSpPr>
        <p:spPr bwMode="auto">
          <a:xfrm>
            <a:off x="5486400" y="419100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Measure </a:t>
            </a:r>
            <a:r>
              <a:rPr lang="en-US" sz="2400" u="sng" dirty="0" smtClean="0"/>
              <a:t>plot</a:t>
            </a:r>
            <a:r>
              <a:rPr lang="en-US" sz="2400" dirty="0" smtClean="0"/>
              <a:t> </a:t>
            </a:r>
            <a:r>
              <a:rPr lang="en-US" sz="2400" dirty="0"/>
              <a:t>volume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vs. </a:t>
            </a:r>
            <a:r>
              <a:rPr lang="en-US" sz="2400" u="sng" dirty="0"/>
              <a:t>estimate</a:t>
            </a:r>
            <a:r>
              <a:rPr lang="en-US" sz="2400" dirty="0"/>
              <a:t> using BA.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6400800" y="3657600"/>
            <a:ext cx="1371600" cy="5334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6" name="TextBox 25"/>
          <p:cNvSpPr txBox="1">
            <a:spLocks noChangeArrowheads="1"/>
          </p:cNvSpPr>
          <p:nvPr/>
        </p:nvSpPr>
        <p:spPr bwMode="auto">
          <a:xfrm>
            <a:off x="7010400" y="19050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?? Ratio </a:t>
            </a:r>
            <a:r>
              <a:rPr lang="en-US" dirty="0"/>
              <a:t>of volume to Basal Area</a:t>
            </a:r>
          </a:p>
        </p:txBody>
      </p:sp>
      <p:sp>
        <p:nvSpPr>
          <p:cNvPr id="28" name="Left Brace 27"/>
          <p:cNvSpPr/>
          <p:nvPr/>
        </p:nvSpPr>
        <p:spPr>
          <a:xfrm rot="16200000">
            <a:off x="4229100" y="4610100"/>
            <a:ext cx="381000" cy="1066800"/>
          </a:xfrm>
          <a:prstGeom prst="leftBrac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581400" y="5410200"/>
            <a:ext cx="2286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</a:rPr>
              <a:t>Average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BA 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52600" y="2819400"/>
            <a:ext cx="2362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</a:rPr>
              <a:t>Right Ratio ?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90800" y="3276600"/>
            <a:ext cx="762000" cy="914400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5800" y="1828801"/>
            <a:ext cx="152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Volume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1295400" y="2286000"/>
            <a:ext cx="1" cy="3032124"/>
          </a:xfrm>
          <a:prstGeom prst="line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1" idx="1"/>
          </p:cNvCxnSpPr>
          <p:nvPr/>
        </p:nvCxnSpPr>
        <p:spPr>
          <a:xfrm flipV="1">
            <a:off x="1295400" y="5257800"/>
            <a:ext cx="5943600" cy="76200"/>
          </a:xfrm>
          <a:prstGeom prst="line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239000" y="5029200"/>
            <a:ext cx="152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341121" y="2057400"/>
            <a:ext cx="5333999" cy="3260724"/>
          </a:xfrm>
          <a:prstGeom prst="line">
            <a:avLst/>
          </a:prstGeom>
          <a:ln w="25400">
            <a:solidFill>
              <a:schemeClr val="tx1"/>
            </a:solidFill>
            <a:prstDash val="lg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295400" y="2133600"/>
            <a:ext cx="5638800" cy="32004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B050"/>
                </a:solidFill>
              </a:rPr>
              <a:t>The statistical formula is </a:t>
            </a:r>
            <a:r>
              <a:rPr lang="en-US" sz="4000" b="1" u="sng" dirty="0" smtClean="0">
                <a:solidFill>
                  <a:srgbClr val="00B050"/>
                </a:solidFill>
              </a:rPr>
              <a:t>messy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br>
              <a:rPr lang="en-US" sz="4000" b="1" dirty="0" smtClean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for Double Sampling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33067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  </a:t>
            </a:r>
          </a:p>
          <a:p>
            <a:pPr algn="ctr" eaLnBrk="1" hangingPunct="1">
              <a:buFont typeface="Arial" charset="0"/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Known as </a:t>
            </a:r>
          </a:p>
          <a:p>
            <a:pPr algn="ctr" eaLnBrk="1" hangingPunct="1">
              <a:buFont typeface="Arial" charset="0"/>
              <a:buNone/>
            </a:pPr>
            <a:r>
              <a:rPr lang="en-US" sz="4400" dirty="0" smtClean="0"/>
              <a:t>	“</a:t>
            </a:r>
            <a:r>
              <a:rPr lang="en-US" sz="4400" u="sng" dirty="0" smtClean="0"/>
              <a:t>Johnson’s Formula</a:t>
            </a:r>
            <a:r>
              <a:rPr lang="en-US" sz="4400" dirty="0" smtClean="0"/>
              <a:t>”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in forestry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ruce with puzzle 250 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7130" y="1295400"/>
            <a:ext cx="3957470" cy="533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457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Next, DAVE Bruce – the son</a:t>
            </a:r>
            <a:endParaRPr lang="en-US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2133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He said : A </a:t>
            </a:r>
            <a:r>
              <a:rPr lang="en-US" b="1" dirty="0" smtClean="0">
                <a:solidFill>
                  <a:srgbClr val="FF0000"/>
                </a:solidFill>
              </a:rPr>
              <a:t>“Product Estimator” </a:t>
            </a:r>
            <a:r>
              <a:rPr lang="en-US" b="1" dirty="0" smtClean="0">
                <a:solidFill>
                  <a:srgbClr val="00B050"/>
                </a:solidFill>
              </a:rPr>
              <a:t>could also be used here.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sz="10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(Dave also invented the wedge prism)</a:t>
            </a:r>
            <a:r>
              <a:rPr lang="en-US" sz="3200" b="1" dirty="0" smtClean="0">
                <a:solidFill>
                  <a:srgbClr val="00B050"/>
                </a:solidFill>
              </a:rPr>
              <a:t/>
            </a:r>
            <a:br>
              <a:rPr lang="en-US" sz="3200" b="1" dirty="0" smtClean="0">
                <a:solidFill>
                  <a:srgbClr val="00B050"/>
                </a:solidFill>
              </a:rPr>
            </a:br>
            <a:endParaRPr lang="en-US" sz="3200" b="1" dirty="0" smtClean="0">
              <a:solidFill>
                <a:srgbClr val="00B050"/>
              </a:solidFill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305800" cy="36877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		</a:t>
            </a:r>
            <a:endParaRPr lang="en-US" sz="1200" dirty="0" smtClean="0"/>
          </a:p>
          <a:p>
            <a:pPr eaLnBrk="1" hangingPunct="1">
              <a:buNone/>
            </a:pPr>
            <a:r>
              <a:rPr lang="en-US" dirty="0" smtClean="0"/>
              <a:t>(1)  Find BA </a:t>
            </a:r>
            <a:r>
              <a:rPr lang="en-US" b="1" i="1" dirty="0" smtClean="0"/>
              <a:t>somehow</a:t>
            </a: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baseline="50000" dirty="0" smtClean="0">
                <a:solidFill>
                  <a:srgbClr val="FF0000"/>
                </a:solidFill>
              </a:rPr>
              <a:t>2</a:t>
            </a:r>
            <a:endParaRPr lang="en-US" b="1" dirty="0" smtClean="0"/>
          </a:p>
          <a:p>
            <a:pPr eaLnBrk="1" hangingPunct="1">
              <a:buNone/>
            </a:pPr>
            <a:r>
              <a:rPr lang="en-US" dirty="0" smtClean="0"/>
              <a:t>     (2)  Find the VBAR </a:t>
            </a:r>
            <a:r>
              <a:rPr lang="en-US" b="1" i="1" dirty="0" smtClean="0"/>
              <a:t>somehow    </a:t>
            </a:r>
            <a:r>
              <a:rPr lang="en-US" b="1" dirty="0" smtClean="0"/>
              <a:t>m</a:t>
            </a:r>
            <a:r>
              <a:rPr lang="en-US" b="1" baseline="50000" dirty="0" smtClean="0"/>
              <a:t>3</a:t>
            </a:r>
            <a:r>
              <a:rPr lang="en-US" b="1" dirty="0" smtClean="0">
                <a:solidFill>
                  <a:srgbClr val="FF0000"/>
                </a:solidFill>
              </a:rPr>
              <a:t>/m</a:t>
            </a:r>
            <a:r>
              <a:rPr lang="en-US" b="1" baseline="50000" dirty="0" smtClean="0">
                <a:solidFill>
                  <a:srgbClr val="FF0000"/>
                </a:solidFill>
              </a:rPr>
              <a:t>2</a:t>
            </a:r>
            <a:endParaRPr lang="en-US" b="1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dirty="0" smtClean="0"/>
              <a:t>          (3)  </a:t>
            </a:r>
            <a:r>
              <a:rPr lang="en-US" b="1" dirty="0" smtClean="0"/>
              <a:t>Multiply</a:t>
            </a:r>
            <a:r>
              <a:rPr lang="en-US" dirty="0" smtClean="0"/>
              <a:t> them together =    </a:t>
            </a:r>
            <a:r>
              <a:rPr lang="en-US" b="1" dirty="0" smtClean="0"/>
              <a:t>m</a:t>
            </a:r>
            <a:r>
              <a:rPr lang="en-US" b="1" baseline="50000" dirty="0" smtClean="0"/>
              <a:t>3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This clearly </a:t>
            </a:r>
            <a:r>
              <a:rPr lang="en-US" u="sng" dirty="0" smtClean="0"/>
              <a:t>separates</a:t>
            </a:r>
            <a:r>
              <a:rPr lang="en-US" dirty="0" smtClean="0"/>
              <a:t> steps (1) and (2), </a:t>
            </a:r>
            <a:r>
              <a:rPr lang="en-US" i="1" dirty="0" smtClean="0"/>
              <a:t>although we </a:t>
            </a:r>
            <a:r>
              <a:rPr lang="en-US" i="1" u="sng" dirty="0" smtClean="0"/>
              <a:t>often</a:t>
            </a:r>
            <a:r>
              <a:rPr lang="en-US" i="1" dirty="0" smtClean="0"/>
              <a:t> do both on the same sample points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“Product Estimator” with </a:t>
            </a:r>
            <a:br>
              <a:rPr lang="en-US" sz="3600" dirty="0" smtClean="0"/>
            </a:br>
            <a:r>
              <a:rPr lang="en-US" sz="3600" dirty="0" smtClean="0"/>
              <a:t>count/measure </a:t>
            </a:r>
            <a:r>
              <a:rPr lang="en-US" sz="3600" u="sng" dirty="0" smtClean="0"/>
              <a:t>plots</a:t>
            </a:r>
            <a:r>
              <a:rPr lang="en-US" sz="3600" dirty="0" smtClean="0"/>
              <a:t> = </a:t>
            </a:r>
            <a:r>
              <a:rPr lang="en-US" sz="3600" u="sng" dirty="0" smtClean="0"/>
              <a:t>same</a:t>
            </a:r>
            <a:r>
              <a:rPr lang="en-US" sz="3600" dirty="0" smtClean="0"/>
              <a:t> answer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19" y="1524000"/>
            <a:ext cx="88765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05400" y="2057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259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</a:rPr>
              <a:t>There are only </a:t>
            </a:r>
            <a:r>
              <a:rPr lang="en-US" b="1" dirty="0" smtClean="0"/>
              <a:t>3 serious methods 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for timber cruising.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37338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sz="4000" b="1" dirty="0" smtClean="0"/>
              <a:t>Fixed</a:t>
            </a:r>
            <a:r>
              <a:rPr lang="en-US" sz="4000" dirty="0" smtClean="0"/>
              <a:t> Plots (ancient, but simple)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4000" dirty="0" smtClean="0"/>
              <a:t>   </a:t>
            </a:r>
            <a:r>
              <a:rPr lang="en-US" sz="4000" b="1" dirty="0" smtClean="0"/>
              <a:t>Variable</a:t>
            </a:r>
            <a:r>
              <a:rPr lang="en-US" sz="4000" dirty="0" smtClean="0"/>
              <a:t> Plots (1946, end of WWII)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4000" dirty="0" smtClean="0"/>
              <a:t>       </a:t>
            </a:r>
            <a:r>
              <a:rPr lang="en-US" sz="4000" b="1" dirty="0" smtClean="0"/>
              <a:t>3P</a:t>
            </a:r>
            <a:r>
              <a:rPr lang="en-US" sz="4000" dirty="0" smtClean="0"/>
              <a:t> Sampling (1960’s, the beetles)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Easy</a:t>
            </a:r>
            <a:r>
              <a:rPr lang="en-US" b="1" dirty="0" smtClean="0">
                <a:solidFill>
                  <a:srgbClr val="00B050"/>
                </a:solidFill>
              </a:rPr>
              <a:t> Statistics : (Bruce’s Formula)</a:t>
            </a:r>
          </a:p>
        </p:txBody>
      </p:sp>
      <p:sp>
        <p:nvSpPr>
          <p:cNvPr id="3174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                                      (SE% basal area </a:t>
            </a:r>
            <a:r>
              <a:rPr lang="en-US" sz="2400" b="1" dirty="0" smtClean="0"/>
              <a:t>plots</a:t>
            </a:r>
            <a:r>
              <a:rPr lang="en-US" dirty="0" smtClean="0"/>
              <a:t>)</a:t>
            </a:r>
            <a:r>
              <a:rPr lang="en-US" baseline="50000" dirty="0" smtClean="0"/>
              <a:t> 2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SE% </a:t>
            </a:r>
            <a:r>
              <a:rPr lang="en-US" u="sng" dirty="0" smtClean="0"/>
              <a:t>combined</a:t>
            </a:r>
            <a:r>
              <a:rPr lang="en-US" dirty="0" smtClean="0"/>
              <a:t>   =                         +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                                          (SE% VBAR </a:t>
            </a:r>
            <a:r>
              <a:rPr lang="en-US" sz="2400" b="1" dirty="0" smtClean="0"/>
              <a:t>trees</a:t>
            </a:r>
            <a:r>
              <a:rPr lang="en-US" dirty="0" smtClean="0"/>
              <a:t>)</a:t>
            </a:r>
            <a:r>
              <a:rPr lang="en-US" baseline="50000" dirty="0" smtClean="0"/>
              <a:t> 2</a:t>
            </a:r>
            <a:endParaRPr lang="en-US" dirty="0" smtClean="0"/>
          </a:p>
        </p:txBody>
      </p:sp>
      <p:sp>
        <p:nvSpPr>
          <p:cNvPr id="5" name="Freeform 4"/>
          <p:cNvSpPr/>
          <p:nvPr/>
        </p:nvSpPr>
        <p:spPr>
          <a:xfrm>
            <a:off x="3733800" y="2057400"/>
            <a:ext cx="4648200" cy="1920875"/>
          </a:xfrm>
          <a:custGeom>
            <a:avLst/>
            <a:gdLst>
              <a:gd name="connsiteX0" fmla="*/ 4038600 w 4038600"/>
              <a:gd name="connsiteY0" fmla="*/ 15240 h 1920240"/>
              <a:gd name="connsiteX1" fmla="*/ 533400 w 4038600"/>
              <a:gd name="connsiteY1" fmla="*/ 0 h 1920240"/>
              <a:gd name="connsiteX2" fmla="*/ 228600 w 4038600"/>
              <a:gd name="connsiteY2" fmla="*/ 1920240 h 1920240"/>
              <a:gd name="connsiteX3" fmla="*/ 121920 w 4038600"/>
              <a:gd name="connsiteY3" fmla="*/ 1234440 h 1920240"/>
              <a:gd name="connsiteX4" fmla="*/ 0 w 4038600"/>
              <a:gd name="connsiteY4" fmla="*/ 150876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1920240">
                <a:moveTo>
                  <a:pt x="4038600" y="15240"/>
                </a:moveTo>
                <a:lnTo>
                  <a:pt x="533400" y="0"/>
                </a:lnTo>
                <a:lnTo>
                  <a:pt x="228600" y="1920240"/>
                </a:lnTo>
                <a:lnTo>
                  <a:pt x="121920" y="1234440"/>
                </a:lnTo>
                <a:lnTo>
                  <a:pt x="0" y="150876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514600" y="4572000"/>
            <a:ext cx="3154363" cy="990600"/>
          </a:xfrm>
          <a:custGeom>
            <a:avLst/>
            <a:gdLst>
              <a:gd name="connsiteX0" fmla="*/ 0 w 3154680"/>
              <a:gd name="connsiteY0" fmla="*/ 990600 h 990600"/>
              <a:gd name="connsiteX1" fmla="*/ 3154680 w 3154680"/>
              <a:gd name="connsiteY1" fmla="*/ 990600 h 990600"/>
              <a:gd name="connsiteX2" fmla="*/ 3154680 w 3154680"/>
              <a:gd name="connsiteY2" fmla="*/ 0 h 990600"/>
              <a:gd name="connsiteX3" fmla="*/ 0 w 3154680"/>
              <a:gd name="connsiteY3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680" h="990600">
                <a:moveTo>
                  <a:pt x="0" y="990600"/>
                </a:moveTo>
                <a:lnTo>
                  <a:pt x="3154680" y="990600"/>
                </a:lnTo>
                <a:lnTo>
                  <a:pt x="3154680" y="0"/>
                </a:lnTo>
                <a:lnTo>
                  <a:pt x="0" y="99060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 rot="-1013750">
            <a:off x="2968625" y="4570413"/>
            <a:ext cx="2627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Combined SE%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3048000" y="55626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Basal area SE%</a:t>
            </a:r>
          </a:p>
        </p:txBody>
      </p:sp>
      <p:sp>
        <p:nvSpPr>
          <p:cNvPr id="31751" name="TextBox 8"/>
          <p:cNvSpPr txBox="1">
            <a:spLocks noChangeArrowheads="1"/>
          </p:cNvSpPr>
          <p:nvPr/>
        </p:nvSpPr>
        <p:spPr bwMode="auto">
          <a:xfrm>
            <a:off x="5715000" y="48006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VBAR SE%</a:t>
            </a:r>
          </a:p>
        </p:txBody>
      </p:sp>
      <p:sp>
        <p:nvSpPr>
          <p:cNvPr id="9" name="Rectangle 8"/>
          <p:cNvSpPr/>
          <p:nvPr/>
        </p:nvSpPr>
        <p:spPr>
          <a:xfrm>
            <a:off x="5440680" y="53340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A 30 year gap …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Finally - </a:t>
            </a:r>
            <a:r>
              <a:rPr lang="en-US" b="1" dirty="0" smtClean="0"/>
              <a:t>Big BAF </a:t>
            </a:r>
            <a:r>
              <a:rPr lang="en-US" b="1" dirty="0" smtClean="0">
                <a:solidFill>
                  <a:srgbClr val="00B050"/>
                </a:solidFill>
              </a:rPr>
              <a:t>sampling (1980)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3352801"/>
          </a:xfrm>
        </p:spPr>
        <p:txBody>
          <a:bodyPr/>
          <a:lstStyle/>
          <a:p>
            <a:pPr eaLnBrk="1" hangingPunct="1"/>
            <a:r>
              <a:rPr lang="en-US" dirty="0" smtClean="0"/>
              <a:t>   </a:t>
            </a:r>
            <a:r>
              <a:rPr lang="en-US" u="sng" dirty="0" smtClean="0"/>
              <a:t>Now</a:t>
            </a:r>
            <a:r>
              <a:rPr lang="en-US" dirty="0" smtClean="0"/>
              <a:t> you </a:t>
            </a:r>
            <a:r>
              <a:rPr lang="en-US" u="sng" dirty="0" smtClean="0"/>
              <a:t>systematically</a:t>
            </a:r>
            <a:r>
              <a:rPr lang="en-US" dirty="0" smtClean="0"/>
              <a:t> “spread out” the trees through the stand, and get about </a:t>
            </a:r>
            <a:br>
              <a:rPr lang="en-US" dirty="0" smtClean="0"/>
            </a:br>
            <a:r>
              <a:rPr lang="en-US" u="sng" dirty="0" smtClean="0"/>
              <a:t>double</a:t>
            </a:r>
            <a:r>
              <a:rPr lang="en-US" dirty="0" smtClean="0"/>
              <a:t> the affect of taking trees in clumps on “measure plots”.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b="1" dirty="0" smtClean="0"/>
              <a:t>The </a:t>
            </a:r>
            <a:r>
              <a:rPr lang="en-US" b="1" u="sng" dirty="0" smtClean="0"/>
              <a:t>advantage</a:t>
            </a:r>
            <a:r>
              <a:rPr lang="en-US" b="1" dirty="0" smtClean="0"/>
              <a:t> is the Systematic Sampling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BAF : Spread</a:t>
            </a:r>
            <a:r>
              <a:rPr lang="en-US" sz="3600" dirty="0" smtClean="0"/>
              <a:t> </a:t>
            </a:r>
            <a:r>
              <a:rPr lang="en-US" dirty="0" smtClean="0"/>
              <a:t>out</a:t>
            </a:r>
            <a:r>
              <a:rPr lang="en-US" sz="3600" dirty="0" smtClean="0"/>
              <a:t> the </a:t>
            </a:r>
            <a:br>
              <a:rPr lang="en-US" sz="3600" dirty="0" smtClean="0"/>
            </a:br>
            <a:r>
              <a:rPr lang="en-US" sz="3600" dirty="0" smtClean="0"/>
              <a:t>tree measurements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959" y="2072640"/>
            <a:ext cx="8851641" cy="421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24600" y="3962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2819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is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4495800"/>
          </a:xfrm>
        </p:spPr>
        <p:txBody>
          <a:bodyPr/>
          <a:lstStyle/>
          <a:p>
            <a:r>
              <a:rPr lang="en-US" dirty="0" smtClean="0"/>
              <a:t>Choose the trees to </a:t>
            </a:r>
            <a:r>
              <a:rPr lang="en-US" u="sng" dirty="0" smtClean="0"/>
              <a:t>count</a:t>
            </a:r>
            <a:r>
              <a:rPr lang="en-US" dirty="0" smtClean="0"/>
              <a:t> by a </a:t>
            </a:r>
            <a:r>
              <a:rPr lang="en-US" b="1" u="sng" dirty="0" smtClean="0"/>
              <a:t>small</a:t>
            </a:r>
            <a:r>
              <a:rPr lang="en-US" b="1" dirty="0" smtClean="0"/>
              <a:t> angle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   this gives you the stand basal area.</a:t>
            </a:r>
          </a:p>
          <a:p>
            <a:r>
              <a:rPr lang="en-US" dirty="0" smtClean="0"/>
              <a:t>Choose just a few </a:t>
            </a:r>
            <a:r>
              <a:rPr lang="en-US" u="sng" dirty="0" smtClean="0"/>
              <a:t>measured</a:t>
            </a:r>
            <a:r>
              <a:rPr lang="en-US" dirty="0" smtClean="0"/>
              <a:t> trees with a </a:t>
            </a:r>
            <a:r>
              <a:rPr lang="en-US" b="1" u="sng" dirty="0" smtClean="0"/>
              <a:t>large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    </a:t>
            </a:r>
            <a:r>
              <a:rPr lang="en-US" b="1" u="sng" dirty="0" smtClean="0"/>
              <a:t>angle</a:t>
            </a:r>
            <a:r>
              <a:rPr lang="en-US" dirty="0" smtClean="0"/>
              <a:t> to find out their Volume/BA ratio.</a:t>
            </a:r>
          </a:p>
          <a:p>
            <a:r>
              <a:rPr lang="en-US" dirty="0" smtClean="0"/>
              <a:t>If the BAF is 5 times larger, you get 1/5</a:t>
            </a:r>
            <a:r>
              <a:rPr lang="en-US" baseline="30000" dirty="0" smtClean="0"/>
              <a:t>th</a:t>
            </a:r>
            <a:r>
              <a:rPr lang="en-US" dirty="0" smtClean="0"/>
              <a:t> the trees, and they are closer and easy to see.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  Other methods to “spread out” VBARs</a:t>
            </a:r>
            <a:br>
              <a:rPr lang="en-US" dirty="0" smtClean="0"/>
            </a:br>
            <a:r>
              <a:rPr lang="en-US" dirty="0" smtClean="0"/>
              <a:t>          </a:t>
            </a:r>
            <a:r>
              <a:rPr lang="en-US" sz="2400" dirty="0" smtClean="0"/>
              <a:t>(see the John Bell Newsletter for these)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How many </a:t>
            </a:r>
            <a:r>
              <a:rPr lang="en-US" b="1" dirty="0" smtClean="0">
                <a:solidFill>
                  <a:srgbClr val="00B050"/>
                </a:solidFill>
              </a:rPr>
              <a:t>of each type?  </a:t>
            </a:r>
            <a:r>
              <a:rPr lang="en-US" sz="3600" b="1" dirty="0" smtClean="0">
                <a:solidFill>
                  <a:srgbClr val="00B050"/>
                </a:solidFill>
              </a:rPr>
              <a:t>(</a:t>
            </a:r>
            <a:r>
              <a:rPr lang="en-US" sz="3600" b="1" dirty="0" smtClean="0">
                <a:solidFill>
                  <a:srgbClr val="FF3300"/>
                </a:solidFill>
              </a:rPr>
              <a:t>TC</a:t>
            </a:r>
            <a:r>
              <a:rPr lang="en-US" sz="3600" b="1" dirty="0" smtClean="0">
                <a:solidFill>
                  <a:srgbClr val="00B050"/>
                </a:solidFill>
              </a:rPr>
              <a:t> vs. </a:t>
            </a:r>
            <a:r>
              <a:rPr lang="en-US" sz="3600" b="1" dirty="0" smtClean="0">
                <a:solidFill>
                  <a:srgbClr val="FF3300"/>
                </a:solidFill>
              </a:rPr>
              <a:t>VBAR</a:t>
            </a:r>
            <a:r>
              <a:rPr lang="en-US" sz="3600" b="1" dirty="0" smtClean="0">
                <a:solidFill>
                  <a:srgbClr val="00B050"/>
                </a:solidFill>
              </a:rPr>
              <a:t>s)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Effort in each type is pretty much given by :</a:t>
            </a:r>
          </a:p>
          <a:p>
            <a:pPr eaLnBrk="1" hangingPunct="1"/>
            <a:endParaRPr lang="en-US" sz="800" dirty="0" smtClean="0"/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</a:t>
            </a:r>
            <a:r>
              <a:rPr lang="en-US" b="1" dirty="0" smtClean="0"/>
              <a:t>CV</a:t>
            </a:r>
            <a:r>
              <a:rPr lang="en-US" dirty="0" smtClean="0"/>
              <a:t> of </a:t>
            </a:r>
            <a:r>
              <a:rPr lang="en-US" b="1" u="sng" dirty="0" smtClean="0">
                <a:solidFill>
                  <a:srgbClr val="FF0000"/>
                </a:solidFill>
              </a:rPr>
              <a:t>Tree Count</a:t>
            </a:r>
            <a:r>
              <a:rPr lang="en-US" dirty="0" smtClean="0"/>
              <a:t>  vs.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CV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b="1" u="sng" dirty="0" smtClean="0">
                <a:solidFill>
                  <a:srgbClr val="FF0000"/>
                </a:solidFill>
              </a:rPr>
              <a:t>VBARs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  40%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30%</a:t>
            </a:r>
            <a:r>
              <a:rPr lang="en-US" dirty="0" smtClean="0"/>
              <a:t> indicate [40 counts &amp; 30 trees], in multiples sufficient for the SE% you want.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dirty="0" smtClean="0"/>
              <a:t>There is a simple EXCEL spreadsheet for the </a:t>
            </a:r>
            <a:br>
              <a:rPr lang="en-US" dirty="0" smtClean="0"/>
            </a:br>
            <a:r>
              <a:rPr lang="en-US" dirty="0" smtClean="0"/>
              <a:t>    exact sample size computation.</a:t>
            </a:r>
          </a:p>
        </p:txBody>
      </p:sp>
      <p:sp>
        <p:nvSpPr>
          <p:cNvPr id="33795" name="Line 6"/>
          <p:cNvSpPr>
            <a:spLocks noChangeShapeType="1"/>
          </p:cNvSpPr>
          <p:nvPr/>
        </p:nvSpPr>
        <p:spPr bwMode="auto">
          <a:xfrm flipH="1">
            <a:off x="1600200" y="2895600"/>
            <a:ext cx="990600" cy="30480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Freeform 7"/>
          <p:cNvSpPr>
            <a:spLocks/>
          </p:cNvSpPr>
          <p:nvPr/>
        </p:nvSpPr>
        <p:spPr bwMode="auto">
          <a:xfrm>
            <a:off x="3352800" y="2895600"/>
            <a:ext cx="2819400" cy="304800"/>
          </a:xfrm>
          <a:custGeom>
            <a:avLst/>
            <a:gdLst>
              <a:gd name="T0" fmla="*/ 1776 w 1776"/>
              <a:gd name="T1" fmla="*/ 0 h 192"/>
              <a:gd name="T2" fmla="*/ 1360 w 1776"/>
              <a:gd name="T3" fmla="*/ 151 h 192"/>
              <a:gd name="T4" fmla="*/ 457 w 1776"/>
              <a:gd name="T5" fmla="*/ 59 h 192"/>
              <a:gd name="T6" fmla="*/ 0 w 177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192"/>
              <a:gd name="T14" fmla="*/ 1776 w 177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192">
                <a:moveTo>
                  <a:pt x="1776" y="0"/>
                </a:moveTo>
                <a:lnTo>
                  <a:pt x="1360" y="151"/>
                </a:lnTo>
                <a:lnTo>
                  <a:pt x="457" y="59"/>
                </a:lnTo>
                <a:lnTo>
                  <a:pt x="0" y="192"/>
                </a:lnTo>
              </a:path>
            </a:pathLst>
          </a:custGeom>
          <a:noFill/>
          <a:ln w="31750" cap="flat" cmpd="sng">
            <a:solidFill>
              <a:srgbClr val="FF0000"/>
            </a:solidFill>
            <a:prstDash val="dash"/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What data matters?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eaLnBrk="1" hangingPunct="1"/>
            <a:endParaRPr lang="en-US" sz="1200" dirty="0" smtClean="0"/>
          </a:p>
          <a:p>
            <a:pPr eaLnBrk="1" hangingPunct="1"/>
            <a:r>
              <a:rPr lang="en-US" dirty="0" smtClean="0"/>
              <a:t>   It’s easy to tell – just add or subtract data and compile the results to see if anything changes.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         </a:t>
            </a:r>
            <a:r>
              <a:rPr lang="en-US" b="1" i="1" dirty="0" smtClean="0">
                <a:solidFill>
                  <a:srgbClr val="FF3300"/>
                </a:solidFill>
              </a:rPr>
              <a:t>Beliefs</a:t>
            </a:r>
            <a:r>
              <a:rPr lang="en-US" b="1" dirty="0" smtClean="0">
                <a:solidFill>
                  <a:srgbClr val="FF3300"/>
                </a:solidFill>
              </a:rPr>
              <a:t> do </a:t>
            </a:r>
            <a:r>
              <a:rPr lang="en-US" b="1" u="sng" dirty="0" smtClean="0">
                <a:solidFill>
                  <a:srgbClr val="FF3300"/>
                </a:solidFill>
              </a:rPr>
              <a:t>not</a:t>
            </a:r>
            <a:r>
              <a:rPr lang="en-US" b="1" dirty="0" smtClean="0">
                <a:solidFill>
                  <a:srgbClr val="FF3300"/>
                </a:solidFill>
              </a:rPr>
              <a:t> matter here …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rgbClr val="FF3300"/>
                </a:solidFill>
              </a:rPr>
              <a:t>                   this is algebra, not theology</a:t>
            </a:r>
          </a:p>
          <a:p>
            <a:pPr eaLnBrk="1" hangingPunct="1">
              <a:buFont typeface="Arial" charset="0"/>
              <a:buNone/>
            </a:pPr>
            <a:endParaRPr lang="en-US" sz="1200" dirty="0" smtClean="0">
              <a:solidFill>
                <a:srgbClr val="FF33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It is </a:t>
            </a:r>
            <a:r>
              <a:rPr lang="en-US" u="sng" dirty="0" smtClean="0"/>
              <a:t>usually</a:t>
            </a:r>
            <a:r>
              <a:rPr lang="en-US" dirty="0" smtClean="0"/>
              <a:t> the case that you need more </a:t>
            </a:r>
            <a:r>
              <a:rPr lang="en-US" u="sng" dirty="0" smtClean="0"/>
              <a:t>counts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B050"/>
                </a:solidFill>
              </a:rPr>
              <a:t>What will more </a:t>
            </a:r>
            <a:r>
              <a:rPr lang="en-US" sz="4000" b="1" dirty="0" smtClean="0"/>
              <a:t>measured </a:t>
            </a:r>
            <a:br>
              <a:rPr lang="en-US" sz="4000" b="1" dirty="0" smtClean="0"/>
            </a:br>
            <a:r>
              <a:rPr lang="en-US" sz="4000" b="1" dirty="0" smtClean="0"/>
              <a:t>trees </a:t>
            </a:r>
            <a:r>
              <a:rPr lang="en-US" sz="4000" b="1" u="sng" dirty="0" smtClean="0">
                <a:solidFill>
                  <a:srgbClr val="00B050"/>
                </a:solidFill>
              </a:rPr>
              <a:t>do</a:t>
            </a:r>
            <a:r>
              <a:rPr lang="en-US" sz="4000" b="1" dirty="0" smtClean="0">
                <a:solidFill>
                  <a:srgbClr val="00B050"/>
                </a:solidFill>
              </a:rPr>
              <a:t> for you?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/>
          <a:lstStyle/>
          <a:p>
            <a:pPr eaLnBrk="1" hangingPunct="1"/>
            <a:endParaRPr lang="en-US" sz="1300" dirty="0" smtClean="0"/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  Tree measurements will give better </a:t>
            </a:r>
            <a:r>
              <a:rPr lang="en-US" u="sng" dirty="0" smtClean="0"/>
              <a:t>percentages</a:t>
            </a:r>
            <a:r>
              <a:rPr lang="en-US" dirty="0" smtClean="0"/>
              <a:t> to log products.</a:t>
            </a:r>
          </a:p>
          <a:p>
            <a:pPr eaLnBrk="1" hangingPunct="1"/>
            <a:r>
              <a:rPr lang="en-US" dirty="0" smtClean="0"/>
              <a:t>   </a:t>
            </a:r>
            <a:r>
              <a:rPr lang="en-US" dirty="0" smtClean="0"/>
              <a:t>These products </a:t>
            </a:r>
            <a:r>
              <a:rPr lang="en-US" dirty="0" smtClean="0"/>
              <a:t>will </a:t>
            </a:r>
            <a:r>
              <a:rPr lang="en-US" u="sng" dirty="0" smtClean="0"/>
              <a:t>never</a:t>
            </a:r>
            <a:r>
              <a:rPr lang="en-US" dirty="0" smtClean="0"/>
              <a:t> be known better than the basal area they are multiplied by.</a:t>
            </a:r>
            <a:endParaRPr lang="en-US" sz="1200" dirty="0" smtClean="0"/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dirty="0" smtClean="0"/>
              <a:t>   All </a:t>
            </a:r>
            <a:r>
              <a:rPr lang="en-US" u="sng" dirty="0" smtClean="0"/>
              <a:t>totals</a:t>
            </a:r>
            <a:r>
              <a:rPr lang="en-US" dirty="0" smtClean="0"/>
              <a:t> will change proportionally with BA for virtually all variables (BF, Grade, $, etc).</a:t>
            </a:r>
          </a:p>
          <a:p>
            <a:pPr eaLnBrk="1" hangingPunct="1"/>
            <a:endParaRPr lang="en-US" sz="12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What will more </a:t>
            </a:r>
            <a:r>
              <a:rPr lang="en-US" sz="3600" b="1" dirty="0" smtClean="0"/>
              <a:t>Count Plots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00B050"/>
                </a:solidFill>
              </a:rPr>
              <a:t>do for you?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eaLnBrk="1" hangingPunct="1"/>
            <a:endParaRPr lang="en-US" sz="1300" dirty="0" smtClean="0"/>
          </a:p>
          <a:p>
            <a:pPr eaLnBrk="1" hangingPunct="1"/>
            <a:r>
              <a:rPr lang="en-US" dirty="0" smtClean="0"/>
              <a:t>  Tree measurements will give better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u="sng" dirty="0" smtClean="0"/>
              <a:t>percentages</a:t>
            </a:r>
            <a:r>
              <a:rPr lang="en-US" dirty="0" smtClean="0"/>
              <a:t> by species and better </a:t>
            </a:r>
            <a:r>
              <a:rPr lang="en-US" u="sng" dirty="0" smtClean="0"/>
              <a:t>BA</a:t>
            </a:r>
            <a:r>
              <a:rPr lang="en-US" dirty="0" smtClean="0"/>
              <a:t>.</a:t>
            </a:r>
          </a:p>
          <a:p>
            <a:pPr eaLnBrk="1" hangingPunct="1"/>
            <a:endParaRPr lang="en-US" sz="1200" dirty="0" smtClean="0"/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Much better </a:t>
            </a:r>
            <a:r>
              <a:rPr lang="en-US" u="sng" dirty="0" smtClean="0"/>
              <a:t>efficiency</a:t>
            </a:r>
            <a:r>
              <a:rPr lang="en-US" dirty="0" smtClean="0"/>
              <a:t> for the cruise.</a:t>
            </a:r>
          </a:p>
          <a:p>
            <a:pPr eaLnBrk="1" hangingPunct="1"/>
            <a:r>
              <a:rPr lang="en-US" dirty="0" smtClean="0"/>
              <a:t>Better </a:t>
            </a:r>
            <a:r>
              <a:rPr lang="en-US" u="sng" dirty="0" smtClean="0"/>
              <a:t>anything</a:t>
            </a:r>
            <a:r>
              <a:rPr lang="en-US" dirty="0" smtClean="0"/>
              <a:t> that uses Basal </a:t>
            </a:r>
            <a:r>
              <a:rPr lang="en-US" dirty="0" smtClean="0"/>
              <a:t>Area</a:t>
            </a:r>
            <a:br>
              <a:rPr lang="en-US" dirty="0" smtClean="0"/>
            </a:br>
            <a:r>
              <a:rPr lang="en-US" dirty="0" smtClean="0"/>
              <a:t>       in </a:t>
            </a:r>
            <a:r>
              <a:rPr lang="en-US" dirty="0" smtClean="0"/>
              <a:t>its </a:t>
            </a:r>
            <a:r>
              <a:rPr lang="en-US" dirty="0" smtClean="0"/>
              <a:t>compilation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6629400" y="4084638"/>
            <a:ext cx="838200" cy="2087562"/>
          </a:xfrm>
          <a:custGeom>
            <a:avLst/>
            <a:gdLst>
              <a:gd name="connsiteX0" fmla="*/ 0 w 762000"/>
              <a:gd name="connsiteY0" fmla="*/ 1920240 h 1981200"/>
              <a:gd name="connsiteX1" fmla="*/ 426720 w 762000"/>
              <a:gd name="connsiteY1" fmla="*/ 0 h 1981200"/>
              <a:gd name="connsiteX2" fmla="*/ 762000 w 762000"/>
              <a:gd name="connsiteY2" fmla="*/ 1981200 h 1981200"/>
              <a:gd name="connsiteX0" fmla="*/ 0 w 790755"/>
              <a:gd name="connsiteY0" fmla="*/ 1920240 h 1981200"/>
              <a:gd name="connsiteX1" fmla="*/ 426720 w 790755"/>
              <a:gd name="connsiteY1" fmla="*/ 0 h 1981200"/>
              <a:gd name="connsiteX2" fmla="*/ 790755 w 790755"/>
              <a:gd name="connsiteY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755" h="1981200">
                <a:moveTo>
                  <a:pt x="0" y="1920240"/>
                </a:moveTo>
                <a:lnTo>
                  <a:pt x="426720" y="0"/>
                </a:lnTo>
                <a:lnTo>
                  <a:pt x="790755" y="1981200"/>
                </a:lnTo>
              </a:path>
            </a:pathLst>
          </a:custGeom>
          <a:solidFill>
            <a:schemeClr val="bg2">
              <a:lumMod val="75000"/>
              <a:alpha val="66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B050"/>
                </a:solidFill>
              </a:rPr>
              <a:t>VBAR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058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   </a:t>
            </a:r>
            <a:r>
              <a:rPr lang="en-US" u="sng" dirty="0" smtClean="0"/>
              <a:t>Usually</a:t>
            </a:r>
            <a:r>
              <a:rPr lang="en-US" dirty="0" smtClean="0"/>
              <a:t> done by measuring a tree for its total volume, then dividing by that tree’s basal area at DBH.</a:t>
            </a:r>
          </a:p>
          <a:p>
            <a:pPr eaLnBrk="1" hangingPunct="1"/>
            <a:endParaRPr lang="en-US" sz="1600" dirty="0" smtClean="0"/>
          </a:p>
          <a:p>
            <a:pPr eaLnBrk="1" hangingPunct="1">
              <a:buNone/>
            </a:pPr>
            <a:r>
              <a:rPr lang="en-US" dirty="0" smtClean="0"/>
              <a:t>          VBAR = </a:t>
            </a:r>
            <a:r>
              <a:rPr lang="en-US" b="1" dirty="0" smtClean="0"/>
              <a:t>Volume</a:t>
            </a:r>
            <a:r>
              <a:rPr lang="en-US" dirty="0" smtClean="0"/>
              <a:t> / tree </a:t>
            </a:r>
            <a:r>
              <a:rPr lang="en-US" b="1" dirty="0" smtClean="0"/>
              <a:t>basal area </a:t>
            </a:r>
            <a:r>
              <a:rPr lang="en-US" dirty="0" smtClean="0"/>
              <a:t>= m</a:t>
            </a:r>
            <a:r>
              <a:rPr lang="en-US" baseline="50000" dirty="0" smtClean="0"/>
              <a:t>3</a:t>
            </a:r>
            <a:r>
              <a:rPr lang="en-US" dirty="0" smtClean="0"/>
              <a:t>/m</a:t>
            </a:r>
            <a:r>
              <a:rPr lang="en-US" baseline="50000" dirty="0" smtClean="0"/>
              <a:t>2</a:t>
            </a:r>
            <a:r>
              <a:rPr lang="en-US" dirty="0" smtClean="0"/>
              <a:t>.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dirty="0" smtClean="0"/>
              <a:t>“Solid cylinder height”</a:t>
            </a:r>
          </a:p>
          <a:p>
            <a:pPr eaLnBrk="1" hangingPunct="1"/>
            <a:r>
              <a:rPr lang="en-US" dirty="0" smtClean="0"/>
              <a:t>There are other ways as well.</a:t>
            </a:r>
          </a:p>
        </p:txBody>
      </p:sp>
      <p:sp>
        <p:nvSpPr>
          <p:cNvPr id="4" name="Oval 3"/>
          <p:cNvSpPr/>
          <p:nvPr/>
        </p:nvSpPr>
        <p:spPr>
          <a:xfrm>
            <a:off x="6781800" y="5181600"/>
            <a:ext cx="533400" cy="4572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629400" y="60960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562600" y="5791200"/>
            <a:ext cx="533400" cy="5334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532438" y="5410200"/>
            <a:ext cx="593725" cy="669925"/>
          </a:xfrm>
          <a:custGeom>
            <a:avLst/>
            <a:gdLst>
              <a:gd name="connsiteX0" fmla="*/ 45720 w 594360"/>
              <a:gd name="connsiteY0" fmla="*/ 655320 h 701040"/>
              <a:gd name="connsiteX1" fmla="*/ 45720 w 594360"/>
              <a:gd name="connsiteY1" fmla="*/ 0 h 701040"/>
              <a:gd name="connsiteX2" fmla="*/ 594360 w 594360"/>
              <a:gd name="connsiteY2" fmla="*/ 15240 h 701040"/>
              <a:gd name="connsiteX3" fmla="*/ 579120 w 594360"/>
              <a:gd name="connsiteY3" fmla="*/ 701040 h 701040"/>
              <a:gd name="connsiteX4" fmla="*/ 0 w 594360"/>
              <a:gd name="connsiteY4" fmla="*/ 70104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360" h="701040">
                <a:moveTo>
                  <a:pt x="45720" y="655320"/>
                </a:moveTo>
                <a:lnTo>
                  <a:pt x="45720" y="0"/>
                </a:lnTo>
                <a:lnTo>
                  <a:pt x="594360" y="15240"/>
                </a:lnTo>
                <a:lnTo>
                  <a:pt x="579120" y="701040"/>
                </a:lnTo>
                <a:lnTo>
                  <a:pt x="0" y="701040"/>
                </a:lnTo>
              </a:path>
            </a:pathLst>
          </a:custGeom>
          <a:solidFill>
            <a:schemeClr val="bg2">
              <a:lumMod val="75000"/>
              <a:alpha val="66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872" name="Straight Arrow Connector 10"/>
          <p:cNvCxnSpPr>
            <a:cxnSpLocks noChangeShapeType="1"/>
          </p:cNvCxnSpPr>
          <p:nvPr/>
        </p:nvCxnSpPr>
        <p:spPr bwMode="auto">
          <a:xfrm flipH="1">
            <a:off x="6172200" y="4953000"/>
            <a:ext cx="609600" cy="381000"/>
          </a:xfrm>
          <a:prstGeom prst="straightConnector1">
            <a:avLst/>
          </a:prstGeom>
          <a:noFill/>
          <a:ln w="31750">
            <a:solidFill>
              <a:srgbClr val="FF0000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10" name="TextBox 9"/>
          <p:cNvSpPr txBox="1"/>
          <p:nvPr/>
        </p:nvSpPr>
        <p:spPr>
          <a:xfrm>
            <a:off x="7391400" y="5269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DBH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Another way to get </a:t>
            </a:r>
            <a:r>
              <a:rPr lang="en-US" b="1" dirty="0" smtClean="0"/>
              <a:t>VBAR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/>
              <a:t>   Estimate the logs in the tree (</a:t>
            </a:r>
            <a:r>
              <a:rPr lang="en-US" dirty="0" smtClean="0">
                <a:solidFill>
                  <a:srgbClr val="FF3300"/>
                </a:solidFill>
              </a:rPr>
              <a:t>MB&amp;G, 1950’s</a:t>
            </a:r>
            <a:r>
              <a:rPr lang="en-US" dirty="0" smtClean="0"/>
              <a:t>) for </a:t>
            </a:r>
            <a:r>
              <a:rPr lang="en-US" b="1" dirty="0" smtClean="0"/>
              <a:t>logs/m</a:t>
            </a:r>
            <a:r>
              <a:rPr lang="en-US" b="1" baseline="50000" dirty="0" smtClean="0"/>
              <a:t>2</a:t>
            </a:r>
            <a:r>
              <a:rPr lang="en-US" dirty="0" smtClean="0"/>
              <a:t>, then get </a:t>
            </a:r>
            <a:r>
              <a:rPr lang="en-US" b="1" dirty="0" smtClean="0"/>
              <a:t>m</a:t>
            </a:r>
            <a:r>
              <a:rPr lang="en-US" b="1" baseline="50000" dirty="0" smtClean="0"/>
              <a:t>3</a:t>
            </a:r>
            <a:r>
              <a:rPr lang="en-US" b="1" dirty="0" smtClean="0"/>
              <a:t>/log </a:t>
            </a:r>
            <a:r>
              <a:rPr lang="en-US" dirty="0" smtClean="0"/>
              <a:t>to correct that.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dirty="0" smtClean="0"/>
              <a:t>The extra units cancel out …</a:t>
            </a:r>
          </a:p>
          <a:p>
            <a:pPr eaLnBrk="1" hangingPunct="1"/>
            <a:endParaRPr lang="en-US" sz="1200" dirty="0" smtClean="0"/>
          </a:p>
          <a:p>
            <a:pPr eaLnBrk="1" hangingPunct="1">
              <a:buNone/>
            </a:pPr>
            <a:r>
              <a:rPr lang="en-US" dirty="0" smtClean="0"/>
              <a:t>         m</a:t>
            </a:r>
            <a:r>
              <a:rPr lang="en-US" baseline="50000" dirty="0" smtClean="0"/>
              <a:t>2</a:t>
            </a:r>
            <a:r>
              <a:rPr lang="en-US" dirty="0" smtClean="0"/>
              <a:t>/</a:t>
            </a:r>
            <a:r>
              <a:rPr lang="en-US" b="1" dirty="0" smtClean="0"/>
              <a:t>ha</a:t>
            </a:r>
            <a:r>
              <a:rPr lang="en-US" dirty="0" smtClean="0"/>
              <a:t>  *  logs/m</a:t>
            </a:r>
            <a:r>
              <a:rPr lang="en-US" baseline="50000" dirty="0" smtClean="0"/>
              <a:t>2</a:t>
            </a:r>
            <a:r>
              <a:rPr lang="en-US" dirty="0" smtClean="0"/>
              <a:t> * </a:t>
            </a:r>
            <a:r>
              <a:rPr lang="en-US" b="1" dirty="0" smtClean="0"/>
              <a:t>m</a:t>
            </a:r>
            <a:r>
              <a:rPr lang="en-US" b="1" baseline="50000" dirty="0" smtClean="0"/>
              <a:t>3</a:t>
            </a:r>
            <a:r>
              <a:rPr lang="en-US" dirty="0" smtClean="0"/>
              <a:t>/log  =  </a:t>
            </a:r>
            <a:r>
              <a:rPr lang="en-US" b="1" dirty="0" smtClean="0"/>
              <a:t>m</a:t>
            </a:r>
            <a:r>
              <a:rPr lang="en-US" b="1" baseline="50000" dirty="0" smtClean="0"/>
              <a:t>3</a:t>
            </a:r>
            <a:r>
              <a:rPr lang="en-US" b="1" dirty="0" smtClean="0"/>
              <a:t>/ha</a:t>
            </a:r>
          </a:p>
          <a:p>
            <a:pPr eaLnBrk="1" hangingPunct="1"/>
            <a:endParaRPr lang="en-US" sz="1100" dirty="0" smtClean="0"/>
          </a:p>
        </p:txBody>
      </p:sp>
      <p:sp>
        <p:nvSpPr>
          <p:cNvPr id="37891" name="Line 4"/>
          <p:cNvSpPr>
            <a:spLocks noChangeShapeType="1"/>
          </p:cNvSpPr>
          <p:nvPr/>
        </p:nvSpPr>
        <p:spPr bwMode="auto">
          <a:xfrm flipH="1">
            <a:off x="1295400" y="3810000"/>
            <a:ext cx="609600" cy="457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 flipH="1">
            <a:off x="3048000" y="3810000"/>
            <a:ext cx="609600" cy="457200"/>
          </a:xfrm>
          <a:prstGeom prst="line">
            <a:avLst/>
          </a:prstGeom>
          <a:noFill/>
          <a:ln w="41275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 flipH="1">
            <a:off x="3733800" y="3810000"/>
            <a:ext cx="609600" cy="457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181600" y="3810000"/>
            <a:ext cx="609600" cy="457200"/>
          </a:xfrm>
          <a:prstGeom prst="line">
            <a:avLst/>
          </a:prstGeom>
          <a:noFill/>
          <a:ln w="41275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33600" y="2590800"/>
            <a:ext cx="12954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24400" y="2667000"/>
            <a:ext cx="38100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What is the </a:t>
            </a:r>
            <a:r>
              <a:rPr lang="en-US" b="1" dirty="0" smtClean="0"/>
              <a:t>trend</a:t>
            </a:r>
            <a:r>
              <a:rPr lang="en-US" b="1" dirty="0" smtClean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029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Each newer method </a:t>
            </a:r>
            <a:r>
              <a:rPr lang="en-US" sz="3600" u="sng" dirty="0" smtClean="0"/>
              <a:t>further</a:t>
            </a:r>
            <a:r>
              <a:rPr lang="en-US" sz="3600" dirty="0" smtClean="0"/>
              <a:t> divides the field work into parts that are :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3600" u="sng" dirty="0" smtClean="0"/>
              <a:t>Quick</a:t>
            </a:r>
            <a:r>
              <a:rPr lang="en-US" sz="3600" dirty="0" smtClean="0"/>
              <a:t>  vs.  </a:t>
            </a:r>
            <a:r>
              <a:rPr lang="en-US" sz="3600" u="sng" dirty="0" smtClean="0"/>
              <a:t>slower</a:t>
            </a:r>
            <a:endParaRPr lang="en-US" sz="3600" dirty="0" smtClean="0"/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3600" dirty="0" smtClean="0"/>
              <a:t>    </a:t>
            </a:r>
            <a:r>
              <a:rPr lang="en-US" sz="3600" u="sng" dirty="0" smtClean="0"/>
              <a:t>Unskilled </a:t>
            </a:r>
            <a:r>
              <a:rPr lang="en-US" sz="3600" dirty="0" smtClean="0"/>
              <a:t> vs.  </a:t>
            </a:r>
            <a:r>
              <a:rPr lang="en-US" sz="3600" u="sng" dirty="0" smtClean="0"/>
              <a:t>skilled</a:t>
            </a:r>
            <a:r>
              <a:rPr lang="en-US" sz="3600" dirty="0" smtClean="0"/>
              <a:t> work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3600" dirty="0" smtClean="0"/>
              <a:t>        </a:t>
            </a:r>
            <a:r>
              <a:rPr lang="en-US" sz="3600" u="sng" dirty="0" smtClean="0"/>
              <a:t>Estimates</a:t>
            </a:r>
            <a:r>
              <a:rPr lang="en-US" sz="3600" dirty="0" smtClean="0"/>
              <a:t>, with a </a:t>
            </a:r>
            <a:r>
              <a:rPr lang="en-US" sz="3600" u="sng" dirty="0" smtClean="0"/>
              <a:t>correction</a:t>
            </a:r>
            <a:endParaRPr lang="en-US" sz="3600" dirty="0" smtClean="0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990600" y="5486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/>
              <a:t>Efficiency</a:t>
            </a:r>
            <a:r>
              <a:rPr lang="en-US" sz="2400" b="1" dirty="0"/>
              <a:t> issue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648200" y="5486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/>
              <a:t>Accuracy</a:t>
            </a:r>
            <a:r>
              <a:rPr lang="en-US" sz="2400" b="1" dirty="0"/>
              <a:t> issue</a:t>
            </a:r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 flipV="1">
            <a:off x="1752600" y="5181600"/>
            <a:ext cx="1066800" cy="38100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 flipV="1">
            <a:off x="5257800" y="5181600"/>
            <a:ext cx="990600" cy="38100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3429000"/>
            <a:ext cx="152400" cy="304800"/>
          </a:xfrm>
          <a:prstGeom prst="line">
            <a:avLst/>
          </a:prstGeom>
          <a:ln w="3492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62200" y="4343400"/>
            <a:ext cx="152400" cy="304800"/>
          </a:xfrm>
          <a:prstGeom prst="line">
            <a:avLst/>
          </a:prstGeom>
          <a:ln w="3492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81600" y="4343400"/>
            <a:ext cx="152400" cy="304800"/>
          </a:xfrm>
          <a:prstGeom prst="line">
            <a:avLst/>
          </a:prstGeom>
          <a:ln w="3492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05200" y="3505200"/>
            <a:ext cx="152400" cy="304800"/>
          </a:xfrm>
          <a:prstGeom prst="line">
            <a:avLst/>
          </a:prstGeom>
          <a:ln w="3492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More ways to get </a:t>
            </a:r>
            <a:r>
              <a:rPr lang="en-US" b="1" dirty="0" smtClean="0">
                <a:solidFill>
                  <a:srgbClr val="FF3300"/>
                </a:solidFill>
              </a:rPr>
              <a:t>VBAR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   Use a </a:t>
            </a:r>
            <a:r>
              <a:rPr lang="en-US" b="1" dirty="0" smtClean="0"/>
              <a:t>percentage of tree or stand </a:t>
            </a:r>
            <a:r>
              <a:rPr lang="en-US" b="1" u="sng" dirty="0" smtClean="0"/>
              <a:t>height</a:t>
            </a:r>
            <a:r>
              <a:rPr lang="en-US" dirty="0" smtClean="0"/>
              <a:t> ,</a:t>
            </a:r>
            <a:br>
              <a:rPr lang="en-US" dirty="0" smtClean="0"/>
            </a:br>
            <a:r>
              <a:rPr lang="en-US" dirty="0" smtClean="0"/>
              <a:t>roughly (total tree </a:t>
            </a:r>
            <a:r>
              <a:rPr lang="en-US" b="1" dirty="0" smtClean="0">
                <a:solidFill>
                  <a:srgbClr val="FF0000"/>
                </a:solidFill>
              </a:rPr>
              <a:t>height / 3</a:t>
            </a:r>
            <a:r>
              <a:rPr lang="en-US" dirty="0" smtClean="0"/>
              <a:t>) = 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baseline="50000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/m</a:t>
            </a:r>
            <a:r>
              <a:rPr lang="en-US" b="1" baseline="50000" dirty="0" smtClean="0">
                <a:solidFill>
                  <a:srgbClr val="FF0000"/>
                </a:solidFill>
              </a:rPr>
              <a:t>2</a:t>
            </a:r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sz="1100" dirty="0" smtClean="0"/>
          </a:p>
          <a:p>
            <a:pPr eaLnBrk="1" hangingPunct="1"/>
            <a:r>
              <a:rPr lang="en-US" dirty="0" smtClean="0"/>
              <a:t>   Use the vertical distance to where the tree is “borderline” (“</a:t>
            </a:r>
            <a:r>
              <a:rPr lang="en-US" b="1" dirty="0" smtClean="0"/>
              <a:t>critical height”, </a:t>
            </a:r>
            <a:r>
              <a:rPr lang="en-US" dirty="0" smtClean="0"/>
              <a:t>use Relascope).</a:t>
            </a:r>
          </a:p>
          <a:p>
            <a:pPr eaLnBrk="1" hangingPunct="1"/>
            <a:endParaRPr lang="en-US" sz="1000" dirty="0" smtClean="0"/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   Use “</a:t>
            </a:r>
            <a:r>
              <a:rPr lang="en-US" b="1" dirty="0" err="1" smtClean="0"/>
              <a:t>Pressler’s</a:t>
            </a:r>
            <a:r>
              <a:rPr lang="en-US" b="1" dirty="0" smtClean="0"/>
              <a:t> Height</a:t>
            </a:r>
            <a:r>
              <a:rPr lang="en-US" dirty="0" smtClean="0"/>
              <a:t>” (use Relascope).</a:t>
            </a:r>
          </a:p>
          <a:p>
            <a:pPr eaLnBrk="1" hangingPunct="1"/>
            <a:r>
              <a:rPr lang="en-US" dirty="0" smtClean="0"/>
              <a:t>   Use </a:t>
            </a:r>
            <a:r>
              <a:rPr lang="en-US" b="1" dirty="0" smtClean="0"/>
              <a:t>historical data</a:t>
            </a:r>
            <a:r>
              <a:rPr lang="en-US" dirty="0" smtClean="0"/>
              <a:t> .  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What data should </a:t>
            </a:r>
            <a:r>
              <a:rPr lang="en-US" b="1" u="sng" dirty="0" smtClean="0">
                <a:solidFill>
                  <a:srgbClr val="00B050"/>
                </a:solidFill>
              </a:rPr>
              <a:t>you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FF3300"/>
                </a:solidFill>
              </a:rPr>
              <a:t>see</a:t>
            </a:r>
            <a:r>
              <a:rPr lang="en-US" b="1" dirty="0" smtClean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dirty="0" smtClean="0"/>
              <a:t>   Any computer program needs to report </a:t>
            </a:r>
            <a:br>
              <a:rPr lang="en-US" dirty="0" smtClean="0"/>
            </a:br>
            <a:r>
              <a:rPr lang="en-US" dirty="0" smtClean="0"/>
              <a:t>how variable the </a:t>
            </a:r>
            <a:r>
              <a:rPr lang="en-US" b="1" dirty="0" smtClean="0"/>
              <a:t>TC</a:t>
            </a:r>
            <a:r>
              <a:rPr lang="en-US" dirty="0" smtClean="0"/>
              <a:t> and </a:t>
            </a:r>
            <a:r>
              <a:rPr lang="en-US" b="1" dirty="0" smtClean="0"/>
              <a:t>VBAR</a:t>
            </a:r>
            <a:r>
              <a:rPr lang="en-US" dirty="0" smtClean="0"/>
              <a:t> are.</a:t>
            </a:r>
            <a:br>
              <a:rPr lang="en-US" dirty="0" smtClean="0"/>
            </a:br>
            <a:r>
              <a:rPr lang="en-US" dirty="0" smtClean="0"/>
              <a:t>	(The “CV” statistic  for each).</a:t>
            </a:r>
            <a:br>
              <a:rPr lang="en-US" dirty="0" smtClean="0"/>
            </a:br>
            <a:r>
              <a:rPr lang="en-US" dirty="0" smtClean="0"/>
              <a:t>   VBAR can be </a:t>
            </a:r>
            <a:r>
              <a:rPr lang="en-US" u="sng" dirty="0" smtClean="0"/>
              <a:t>any</a:t>
            </a:r>
            <a:r>
              <a:rPr lang="en-US" dirty="0" smtClean="0"/>
              <a:t> tree measurement divided by the tree basal area (giving statistics).</a:t>
            </a:r>
          </a:p>
          <a:p>
            <a:pPr eaLnBrk="1" hangingPunct="1"/>
            <a:endParaRPr lang="en-US" sz="1100" dirty="0" smtClean="0"/>
          </a:p>
          <a:p>
            <a:pPr eaLnBrk="1" hangingPunct="1"/>
            <a:r>
              <a:rPr lang="en-US" dirty="0" smtClean="0"/>
              <a:t>   The program should give you the measured tree data, so you can research it on your own.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What is next? </a:t>
            </a:r>
            <a:endParaRPr lang="en-US" sz="3600" b="1" dirty="0" smtClean="0">
              <a:solidFill>
                <a:srgbClr val="00B050"/>
              </a:solidFill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200" dirty="0" smtClean="0"/>
          </a:p>
          <a:p>
            <a:pPr eaLnBrk="1" hangingPunct="1"/>
            <a:r>
              <a:rPr lang="en-US" sz="4400" b="1" dirty="0" smtClean="0"/>
              <a:t>3P sampling</a:t>
            </a:r>
            <a:r>
              <a:rPr lang="en-US" sz="4400" dirty="0" smtClean="0"/>
              <a:t>, which :</a:t>
            </a:r>
          </a:p>
          <a:p>
            <a:pPr marL="971550" lvl="1" indent="-514350" eaLnBrk="1" hangingPunct="1">
              <a:buNone/>
            </a:pPr>
            <a:r>
              <a:rPr lang="en-US" sz="3200" dirty="0" smtClean="0"/>
              <a:t>Makes quick </a:t>
            </a:r>
            <a:r>
              <a:rPr lang="en-US" sz="3200" u="sng" dirty="0" smtClean="0"/>
              <a:t>estimates</a:t>
            </a:r>
            <a:r>
              <a:rPr lang="en-US" sz="3200" dirty="0" smtClean="0"/>
              <a:t> for everything.</a:t>
            </a:r>
            <a:br>
              <a:rPr lang="en-US" sz="3200" dirty="0" smtClean="0"/>
            </a:br>
            <a:r>
              <a:rPr lang="en-US" sz="3200" dirty="0" smtClean="0"/>
              <a:t>then </a:t>
            </a:r>
            <a:r>
              <a:rPr lang="en-US" sz="3200" u="sng" dirty="0" smtClean="0"/>
              <a:t>corrects</a:t>
            </a:r>
            <a:r>
              <a:rPr lang="en-US" sz="3200" dirty="0" smtClean="0"/>
              <a:t> those estimates.</a:t>
            </a:r>
          </a:p>
          <a:p>
            <a:pPr marL="971550" lvl="1" indent="-514350" eaLnBrk="1" hangingPunct="1">
              <a:buFont typeface="Arial" charset="0"/>
              <a:buAutoNum type="arabicParenR"/>
            </a:pPr>
            <a:endParaRPr lang="en-US" sz="1200" dirty="0" smtClean="0"/>
          </a:p>
          <a:p>
            <a:pPr marL="971550" lvl="1" indent="-514350" eaLnBrk="1" hangingPunct="1">
              <a:buFont typeface="Arial" charset="0"/>
              <a:buNone/>
            </a:pPr>
            <a:r>
              <a:rPr lang="en-US" sz="3200" dirty="0" smtClean="0"/>
              <a:t>3P is good for </a:t>
            </a:r>
            <a:r>
              <a:rPr lang="en-US" sz="3200" u="sng" dirty="0" smtClean="0"/>
              <a:t>anything</a:t>
            </a:r>
            <a:r>
              <a:rPr lang="en-US" sz="3200" dirty="0" smtClean="0"/>
              <a:t>, not just trees.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1676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5000" b="1" dirty="0" smtClean="0">
                <a:solidFill>
                  <a:srgbClr val="00B050"/>
                </a:solidFill>
              </a:rPr>
              <a:t>Thanks for your patience</a:t>
            </a:r>
          </a:p>
          <a:p>
            <a:pPr algn="ctr" eaLnBrk="1" hangingPunct="1">
              <a:buFont typeface="Arial" charset="0"/>
              <a:buNone/>
            </a:pPr>
            <a:endParaRPr lang="en-US" sz="5000" b="1" dirty="0" smtClean="0">
              <a:solidFill>
                <a:srgbClr val="00B05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3600" b="1" dirty="0" smtClean="0"/>
              <a:t>I know it’s not scaling, but</a:t>
            </a:r>
          </a:p>
          <a:p>
            <a:pPr algn="ctr" eaLnBrk="1" hangingPunct="1">
              <a:buFont typeface="Arial" charset="0"/>
              <a:buNone/>
            </a:pPr>
            <a:r>
              <a:rPr lang="en-US" sz="3600" b="1" dirty="0" smtClean="0"/>
              <a:t>You are the </a:t>
            </a:r>
            <a:r>
              <a:rPr lang="en-US" sz="3600" b="1" u="sng" dirty="0" smtClean="0"/>
              <a:t>timber</a:t>
            </a:r>
            <a:r>
              <a:rPr lang="en-US" sz="3600" b="1" dirty="0" smtClean="0"/>
              <a:t> measurements society.</a:t>
            </a:r>
          </a:p>
          <a:p>
            <a:pPr eaLnBrk="1" hangingPunct="1">
              <a:buFont typeface="Arial" charset="0"/>
              <a:buNone/>
            </a:pPr>
            <a:endParaRPr lang="en-US" sz="5000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Some instruments of cruising, 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for you to look over later.</a:t>
            </a:r>
          </a:p>
        </p:txBody>
      </p:sp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2484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B050"/>
                </a:solidFill>
              </a:rPr>
              <a:t>The first Relascope target</a:t>
            </a:r>
          </a:p>
        </p:txBody>
      </p:sp>
      <p:pic>
        <p:nvPicPr>
          <p:cNvPr id="43010" name="Picture 4" descr="IMG_252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2286000"/>
            <a:ext cx="4227513" cy="2822575"/>
          </a:xfrm>
        </p:spPr>
      </p:pic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34893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401762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Bitterlich wanted this target 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etched on his tombstone</a:t>
            </a:r>
          </a:p>
        </p:txBody>
      </p:sp>
      <p:pic>
        <p:nvPicPr>
          <p:cNvPr id="44035" name="Picture 3" descr="IMG_04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6096000" cy="4572000"/>
          </a:xfrm>
          <a:prstGeom prst="rect">
            <a:avLst/>
          </a:prstGeom>
          <a:noFill/>
        </p:spPr>
      </p:pic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1066800" y="4648200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Bitterlich’s first Relascope</a:t>
            </a:r>
          </a:p>
        </p:txBody>
      </p:sp>
      <p:pic>
        <p:nvPicPr>
          <p:cNvPr id="45058" name="Picture 4" descr="IMG_2400_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524000"/>
            <a:ext cx="3021013" cy="4525963"/>
          </a:xfrm>
        </p:spPr>
      </p:pic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3438525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B050"/>
                </a:solidFill>
              </a:rPr>
              <a:t>Bitterlich’s Wooden Relascope</a:t>
            </a:r>
          </a:p>
        </p:txBody>
      </p:sp>
      <p:pic>
        <p:nvPicPr>
          <p:cNvPr id="46084" name="Picture 4" descr="IMG_12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477000" cy="485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B050"/>
                </a:solidFill>
              </a:rPr>
              <a:t>The 8-power Relascope</a:t>
            </a:r>
          </a:p>
        </p:txBody>
      </p:sp>
      <p:pic>
        <p:nvPicPr>
          <p:cNvPr id="47106" name="Picture 4" descr="IMG_2368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64008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dirty="0" smtClean="0"/>
              <a:t>Walter Bitterlich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00B050"/>
                </a:solidFill>
              </a:rPr>
              <a:t>had an idea, based on circular tree cross-sections</a:t>
            </a:r>
            <a:r>
              <a:rPr lang="en-US" sz="4000" dirty="0" smtClean="0"/>
              <a:t>.</a:t>
            </a:r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7818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B050"/>
                </a:solidFill>
              </a:rPr>
              <a:t>The Bitterlich teaching tool</a:t>
            </a:r>
            <a:br>
              <a:rPr lang="en-US" b="1" smtClean="0">
                <a:solidFill>
                  <a:srgbClr val="00B050"/>
                </a:solidFill>
              </a:rPr>
            </a:br>
            <a:r>
              <a:rPr lang="en-US" b="1" smtClean="0">
                <a:solidFill>
                  <a:srgbClr val="00B050"/>
                </a:solidFill>
              </a:rPr>
              <a:t>2, 3, and 4 dimensional VP sampling</a:t>
            </a:r>
          </a:p>
        </p:txBody>
      </p:sp>
      <p:pic>
        <p:nvPicPr>
          <p:cNvPr id="48130" name="Picture 4" descr="IMG_21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50988"/>
            <a:ext cx="6670675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00B050"/>
                </a:solidFill>
              </a:rPr>
              <a:t>The first “wedge prism”</a:t>
            </a:r>
          </a:p>
        </p:txBody>
      </p:sp>
      <p:pic>
        <p:nvPicPr>
          <p:cNvPr id="49154" name="Picture 4" descr="IMG_240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68463"/>
            <a:ext cx="7772400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B050"/>
                </a:solidFill>
              </a:rPr>
              <a:t>The first published prism (6X)</a:t>
            </a:r>
          </a:p>
        </p:txBody>
      </p:sp>
      <p:pic>
        <p:nvPicPr>
          <p:cNvPr id="50178" name="Picture 4" descr="IMG_2407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0499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990600" y="586740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Also, some handouts on …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3886200"/>
          </a:xfrm>
        </p:spPr>
        <p:txBody>
          <a:bodyPr/>
          <a:lstStyle/>
          <a:p>
            <a:pPr eaLnBrk="1" hangingPunct="1"/>
            <a:r>
              <a:rPr lang="en-US" b="1" dirty="0" smtClean="0"/>
              <a:t>VP sampling </a:t>
            </a:r>
            <a:r>
              <a:rPr lang="en-US" dirty="0" smtClean="0"/>
              <a:t>(and the story of its</a:t>
            </a:r>
            <a:br>
              <a:rPr lang="en-US" dirty="0" smtClean="0"/>
            </a:br>
            <a:r>
              <a:rPr lang="en-US" dirty="0" smtClean="0"/>
              <a:t>        development, according to Bitterlich)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Prism Cruising</a:t>
            </a:r>
          </a:p>
          <a:p>
            <a:pPr eaLnBrk="1" hangingPunct="1"/>
            <a:r>
              <a:rPr lang="en-US" dirty="0" smtClean="0"/>
              <a:t>        Story of the development of it (by Bruce)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Bitterlich – 1946, said …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“</a:t>
            </a:r>
            <a:r>
              <a:rPr lang="en-US" u="sng" dirty="0" smtClean="0"/>
              <a:t>count</a:t>
            </a:r>
            <a:r>
              <a:rPr lang="en-US" dirty="0" smtClean="0"/>
              <a:t>”  trees – that gives you </a:t>
            </a:r>
            <a:r>
              <a:rPr lang="en-US" b="1" dirty="0" smtClean="0"/>
              <a:t>basal area</a:t>
            </a:r>
            <a:r>
              <a:rPr lang="en-US" dirty="0" smtClean="0"/>
              <a:t>.</a:t>
            </a:r>
          </a:p>
          <a:p>
            <a:endParaRPr lang="en-US" sz="1600" dirty="0" smtClean="0"/>
          </a:p>
          <a:p>
            <a:r>
              <a:rPr lang="en-US" dirty="0" smtClean="0"/>
              <a:t>Counting is in percent (no units involved).</a:t>
            </a:r>
          </a:p>
          <a:p>
            <a:endParaRPr lang="en-US" sz="1600" dirty="0" smtClean="0"/>
          </a:p>
          <a:p>
            <a:r>
              <a:rPr lang="en-US" dirty="0" smtClean="0"/>
              <a:t>You then assign units </a:t>
            </a:r>
            <a:r>
              <a:rPr lang="en-US" b="1" dirty="0" smtClean="0">
                <a:solidFill>
                  <a:srgbClr val="FF3300"/>
                </a:solidFill>
              </a:rPr>
              <a:t>(10,000  m</a:t>
            </a:r>
            <a:r>
              <a:rPr lang="en-US" b="1" baseline="50000" dirty="0" smtClean="0">
                <a:solidFill>
                  <a:srgbClr val="FF3300"/>
                </a:solidFill>
              </a:rPr>
              <a:t> 2 </a:t>
            </a:r>
            <a:r>
              <a:rPr lang="en-US" b="1" dirty="0" smtClean="0">
                <a:solidFill>
                  <a:srgbClr val="FF3300"/>
                </a:solidFill>
              </a:rPr>
              <a:t>/ha)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( 43,560 ft</a:t>
            </a:r>
            <a:r>
              <a:rPr lang="en-US" baseline="50000" dirty="0" smtClean="0">
                <a:solidFill>
                  <a:schemeClr val="bg1">
                    <a:lumMod val="50000"/>
                  </a:schemeClr>
                </a:solidFill>
              </a:rPr>
              <a:t> 2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/acre)</a:t>
            </a:r>
          </a:p>
          <a:p>
            <a:r>
              <a:rPr lang="en-US" dirty="0" smtClean="0"/>
              <a:t>       The </a:t>
            </a:r>
            <a:r>
              <a:rPr lang="en-US" u="sng" dirty="0" smtClean="0"/>
              <a:t>angle</a:t>
            </a:r>
            <a:r>
              <a:rPr lang="en-US" dirty="0" smtClean="0"/>
              <a:t> gives the “Basal Area Factor”</a:t>
            </a:r>
            <a:br>
              <a:rPr lang="en-US" dirty="0" smtClean="0"/>
            </a:br>
            <a:r>
              <a:rPr lang="en-US" dirty="0" smtClean="0"/>
              <a:t>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</a:rPr>
              <a:t>Are you “in” or “out” of an </a:t>
            </a:r>
            <a:r>
              <a:rPr lang="en-US" b="1" u="sng" dirty="0" smtClean="0">
                <a:solidFill>
                  <a:srgbClr val="00B050"/>
                </a:solidFill>
              </a:rPr>
              <a:t>invisible</a:t>
            </a:r>
            <a:r>
              <a:rPr lang="en-US" b="1" dirty="0" smtClean="0">
                <a:solidFill>
                  <a:srgbClr val="00B050"/>
                </a:solidFill>
              </a:rPr>
              <a:t> circle around each tree?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Just use an angle to decide that.</a:t>
            </a:r>
          </a:p>
          <a:p>
            <a:pPr eaLnBrk="1" hangingPunct="1"/>
            <a:r>
              <a:rPr lang="en-US" sz="3600" dirty="0" smtClean="0"/>
              <a:t>Imagine using your thumb.</a:t>
            </a:r>
          </a:p>
          <a:p>
            <a:pPr eaLnBrk="1" hangingPunct="1">
              <a:buFont typeface="Arial" charset="0"/>
              <a:buNone/>
            </a:pPr>
            <a:endParaRPr lang="en-US" sz="3600" dirty="0" smtClean="0"/>
          </a:p>
        </p:txBody>
      </p:sp>
      <p:pic>
        <p:nvPicPr>
          <p:cNvPr id="2051" name="Picture 3" descr="fig1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62200" y="2971800"/>
            <a:ext cx="4133590" cy="3657600"/>
          </a:xfrm>
          <a:prstGeom prst="rect">
            <a:avLst/>
          </a:prstGeom>
          <a:solidFill>
            <a:srgbClr val="00B0F0">
              <a:alpha val="0"/>
            </a:srgbClr>
          </a:solidFill>
          <a:ln w="3175">
            <a:solidFill>
              <a:schemeClr val="tx1">
                <a:alpha val="0"/>
              </a:schemeClr>
            </a:solidFill>
            <a:prstDash val="sysDash"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560320" y="3429000"/>
            <a:ext cx="2895600" cy="28194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/>
              <a:t>Lew Grosenbaugh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00B050"/>
                </a:solidFill>
              </a:rPr>
              <a:t>immediately 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reads about this idea in 1947.</a:t>
            </a:r>
          </a:p>
        </p:txBody>
      </p:sp>
      <p:pic>
        <p:nvPicPr>
          <p:cNvPr id="22530" name="Picture 2" descr="E:\photos for development\Grosenbaugh head shot 1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3370263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He thinks …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029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   If you </a:t>
            </a:r>
            <a:r>
              <a:rPr lang="en-US" sz="3600" u="sng" dirty="0" smtClean="0"/>
              <a:t>have</a:t>
            </a:r>
            <a:r>
              <a:rPr lang="en-US" sz="3600" dirty="0" smtClean="0"/>
              <a:t> the basal area, just find out how much is “sitting on each square foot” to calculate </a:t>
            </a:r>
            <a:r>
              <a:rPr lang="en-US" sz="3600" b="1" dirty="0" smtClean="0"/>
              <a:t>any</a:t>
            </a:r>
            <a:r>
              <a:rPr lang="en-US" sz="3600" dirty="0" smtClean="0"/>
              <a:t> other stuff.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3600" dirty="0" smtClean="0"/>
              <a:t>   This </a:t>
            </a:r>
            <a:r>
              <a:rPr lang="en-US" sz="3600" b="1" dirty="0" smtClean="0"/>
              <a:t>V</a:t>
            </a:r>
            <a:r>
              <a:rPr lang="en-US" sz="3600" dirty="0" smtClean="0"/>
              <a:t>alue / </a:t>
            </a:r>
            <a:r>
              <a:rPr lang="en-US" sz="3600" b="1" dirty="0" smtClean="0"/>
              <a:t>B</a:t>
            </a:r>
            <a:r>
              <a:rPr lang="en-US" sz="3600" dirty="0" smtClean="0"/>
              <a:t>asal </a:t>
            </a:r>
            <a:r>
              <a:rPr lang="en-US" sz="3600" b="1" dirty="0" smtClean="0"/>
              <a:t>A</a:t>
            </a:r>
            <a:r>
              <a:rPr lang="en-US" sz="3600" dirty="0" smtClean="0"/>
              <a:t>rea </a:t>
            </a:r>
            <a:r>
              <a:rPr lang="en-US" sz="3600" b="1" dirty="0" smtClean="0"/>
              <a:t>R</a:t>
            </a:r>
            <a:r>
              <a:rPr lang="en-US" sz="3600" dirty="0" smtClean="0"/>
              <a:t>atio is </a:t>
            </a:r>
            <a:br>
              <a:rPr lang="en-US" sz="3600" dirty="0" smtClean="0"/>
            </a:br>
            <a:r>
              <a:rPr lang="en-US" sz="3600" dirty="0" smtClean="0"/>
              <a:t>called “</a:t>
            </a:r>
            <a:r>
              <a:rPr lang="en-US" sz="3600" b="1" dirty="0" smtClean="0"/>
              <a:t>VBAR</a:t>
            </a:r>
            <a:r>
              <a:rPr lang="en-US" sz="3600" dirty="0" smtClean="0"/>
              <a:t>”.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Grosenbaugh treated it like a Fixed Plot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32138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827</Words>
  <Application>Microsoft Office PowerPoint</Application>
  <PresentationFormat>On-screen Show (4:3)</PresentationFormat>
  <Paragraphs>187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The development of Variable Plot Sampling  by  Kim Iles Metric version</vt:lpstr>
      <vt:lpstr>There are only 3 serious methods  for timber cruising.</vt:lpstr>
      <vt:lpstr>What is the trend?</vt:lpstr>
      <vt:lpstr>Walter Bitterlich had an idea, based on circular tree cross-sections.</vt:lpstr>
      <vt:lpstr>Bitterlich – 1946, said …</vt:lpstr>
      <vt:lpstr>Are you “in” or “out” of an invisible circle around each tree?</vt:lpstr>
      <vt:lpstr>Lew Grosenbaugh  immediately  reads about this idea in 1947.</vt:lpstr>
      <vt:lpstr>He thinks …</vt:lpstr>
      <vt:lpstr>Grosenbaugh treated it like a Fixed Plot</vt:lpstr>
      <vt:lpstr>Next,  Don Bruce</vt:lpstr>
      <vt:lpstr>Mason Bruce and Girard (1950) introduce “Count and Measure” plots.</vt:lpstr>
      <vt:lpstr>How it is done</vt:lpstr>
      <vt:lpstr>Key points</vt:lpstr>
      <vt:lpstr>It’s called “Double Sampling” and uses Plot volumes &amp; BA’s</vt:lpstr>
      <vt:lpstr>There is sampling error in the average Basal Area and the Vol/BA correction.</vt:lpstr>
      <vt:lpstr>The statistical formula is messy  for Double Sampling</vt:lpstr>
      <vt:lpstr>Slide 17</vt:lpstr>
      <vt:lpstr>He said : A “Product Estimator” could also be used here.   (Dave also invented the wedge prism) </vt:lpstr>
      <vt:lpstr>The “Product Estimator” with  count/measure plots = same answer</vt:lpstr>
      <vt:lpstr>Easy Statistics : (Bruce’s Formula)</vt:lpstr>
      <vt:lpstr>A 30 year gap … Finally - Big BAF sampling (1980)</vt:lpstr>
      <vt:lpstr>BIG BAF : Spread out the  tree measurements</vt:lpstr>
      <vt:lpstr>How it is done</vt:lpstr>
      <vt:lpstr>How many of each type?  (TC vs. VBARs)</vt:lpstr>
      <vt:lpstr>What data matters?</vt:lpstr>
      <vt:lpstr>What will more measured  trees do for you?</vt:lpstr>
      <vt:lpstr>What will more Count Plots do for you?</vt:lpstr>
      <vt:lpstr>VBAR</vt:lpstr>
      <vt:lpstr>Another way to get VBAR</vt:lpstr>
      <vt:lpstr>More ways to get VBAR</vt:lpstr>
      <vt:lpstr>What data should you see?</vt:lpstr>
      <vt:lpstr>What is next? </vt:lpstr>
      <vt:lpstr> </vt:lpstr>
      <vt:lpstr>Some instruments of cruising,  for you to look over later.</vt:lpstr>
      <vt:lpstr>The first Relascope target</vt:lpstr>
      <vt:lpstr>Bitterlich wanted this target  etched on his tombstone</vt:lpstr>
      <vt:lpstr>Bitterlich’s first Relascope</vt:lpstr>
      <vt:lpstr>Bitterlich’s Wooden Relascope</vt:lpstr>
      <vt:lpstr>The 8-power Relascope</vt:lpstr>
      <vt:lpstr>The Bitterlich teaching tool 2, 3, and 4 dimensional VP sampling</vt:lpstr>
      <vt:lpstr>The first “wedge prism”</vt:lpstr>
      <vt:lpstr>The first published prism (6X)</vt:lpstr>
      <vt:lpstr>Also, some handouts on …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development of Variable Plot Sampling   Kim Iles</dc:title>
  <dc:creator>Kim Iles</dc:creator>
  <cp:lastModifiedBy>Kim Iles</cp:lastModifiedBy>
  <cp:revision>129</cp:revision>
  <dcterms:created xsi:type="dcterms:W3CDTF">2018-04-08T15:20:38Z</dcterms:created>
  <dcterms:modified xsi:type="dcterms:W3CDTF">2019-01-16T23:19:24Z</dcterms:modified>
</cp:coreProperties>
</file>