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0"/>
  </p:handoutMasterIdLst>
  <p:sldIdLst>
    <p:sldId id="256" r:id="rId2"/>
    <p:sldId id="290" r:id="rId3"/>
    <p:sldId id="257" r:id="rId4"/>
    <p:sldId id="258" r:id="rId5"/>
    <p:sldId id="287" r:id="rId6"/>
    <p:sldId id="259" r:id="rId7"/>
    <p:sldId id="260" r:id="rId8"/>
    <p:sldId id="261" r:id="rId9"/>
    <p:sldId id="262" r:id="rId10"/>
    <p:sldId id="278" r:id="rId11"/>
    <p:sldId id="263" r:id="rId12"/>
    <p:sldId id="264" r:id="rId13"/>
    <p:sldId id="265" r:id="rId14"/>
    <p:sldId id="266" r:id="rId15"/>
    <p:sldId id="267" r:id="rId16"/>
    <p:sldId id="279" r:id="rId17"/>
    <p:sldId id="268" r:id="rId18"/>
    <p:sldId id="269" r:id="rId19"/>
    <p:sldId id="270" r:id="rId20"/>
    <p:sldId id="280" r:id="rId21"/>
    <p:sldId id="281" r:id="rId22"/>
    <p:sldId id="282" r:id="rId23"/>
    <p:sldId id="283" r:id="rId24"/>
    <p:sldId id="284" r:id="rId25"/>
    <p:sldId id="285" r:id="rId26"/>
    <p:sldId id="289" r:id="rId27"/>
    <p:sldId id="288" r:id="rId28"/>
    <p:sldId id="271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267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5C2974-0590-40F3-9875-E127C879B6E7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ABAAA-B46F-46B0-8283-B86E1E0AD1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5F9E-1665-46A6-AD6B-DA14EC9C70D7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80B2-BCE0-4111-AD3D-B16CD06E2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5F9E-1665-46A6-AD6B-DA14EC9C70D7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80B2-BCE0-4111-AD3D-B16CD06E2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5F9E-1665-46A6-AD6B-DA14EC9C70D7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80B2-BCE0-4111-AD3D-B16CD06E2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5F9E-1665-46A6-AD6B-DA14EC9C70D7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80B2-BCE0-4111-AD3D-B16CD06E2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5F9E-1665-46A6-AD6B-DA14EC9C70D7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80B2-BCE0-4111-AD3D-B16CD06E2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5F9E-1665-46A6-AD6B-DA14EC9C70D7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80B2-BCE0-4111-AD3D-B16CD06E2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5F9E-1665-46A6-AD6B-DA14EC9C70D7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80B2-BCE0-4111-AD3D-B16CD06E2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5F9E-1665-46A6-AD6B-DA14EC9C70D7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80B2-BCE0-4111-AD3D-B16CD06E2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5F9E-1665-46A6-AD6B-DA14EC9C70D7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80B2-BCE0-4111-AD3D-B16CD06E2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5F9E-1665-46A6-AD6B-DA14EC9C70D7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80B2-BCE0-4111-AD3D-B16CD06E2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E5F9E-1665-46A6-AD6B-DA14EC9C70D7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D80B2-BCE0-4111-AD3D-B16CD06E2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E5F9E-1665-46A6-AD6B-DA14EC9C70D7}" type="datetimeFigureOut">
              <a:rPr lang="en-US" smtClean="0"/>
              <a:pPr/>
              <a:t>5/4/2019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D80B2-BCE0-4111-AD3D-B16CD06E272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1600200"/>
            <a:ext cx="7162800" cy="2438400"/>
          </a:xfrm>
        </p:spPr>
        <p:txBody>
          <a:bodyPr>
            <a:noAutofit/>
          </a:bodyPr>
          <a:lstStyle/>
          <a:p>
            <a:r>
              <a:rPr lang="en-US" sz="5400" dirty="0" smtClean="0"/>
              <a:t>Check Cruising</a:t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>Social : Science</a:t>
            </a:r>
            <a:br>
              <a:rPr lang="en-US" sz="5400" dirty="0" smtClean="0"/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2800" dirty="0" smtClean="0"/>
              <a:t>by Kim Iles : SITCA</a:t>
            </a:r>
            <a:endParaRPr 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Maybe the work is checked on …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5698"/>
            <a:ext cx="8229600" cy="4525963"/>
          </a:xfrm>
        </p:spPr>
        <p:txBody>
          <a:bodyPr/>
          <a:lstStyle/>
          <a:p>
            <a:r>
              <a:rPr lang="en-US" dirty="0" smtClean="0"/>
              <a:t>10% on Monday  (slow start)</a:t>
            </a:r>
          </a:p>
          <a:p>
            <a:r>
              <a:rPr lang="en-US" dirty="0" smtClean="0"/>
              <a:t>20% on Tuesday  (no problem)</a:t>
            </a:r>
          </a:p>
          <a:p>
            <a:r>
              <a:rPr lang="en-US" u="sng" dirty="0" smtClean="0">
                <a:solidFill>
                  <a:srgbClr val="FF0000"/>
                </a:solidFill>
              </a:rPr>
              <a:t>Nothing</a:t>
            </a:r>
            <a:r>
              <a:rPr lang="en-US" dirty="0" smtClean="0"/>
              <a:t> on Wed (meeting day …)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Therefore … you have </a:t>
            </a:r>
            <a:r>
              <a:rPr lang="en-US" b="1" dirty="0" smtClean="0">
                <a:solidFill>
                  <a:srgbClr val="FF0000"/>
                </a:solidFill>
              </a:rPr>
              <a:t>examples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u="sng" dirty="0" smtClean="0">
                <a:solidFill>
                  <a:srgbClr val="FF0000"/>
                </a:solidFill>
              </a:rPr>
              <a:t>not</a:t>
            </a:r>
            <a:r>
              <a:rPr lang="en-US" dirty="0" smtClean="0">
                <a:solidFill>
                  <a:srgbClr val="FF0000"/>
                </a:solidFill>
              </a:rPr>
              <a:t> samples</a:t>
            </a:r>
          </a:p>
          <a:p>
            <a:pPr>
              <a:spcAft>
                <a:spcPts val="600"/>
              </a:spcAft>
              <a:buNone/>
            </a:pPr>
            <a:r>
              <a:rPr lang="en-US" dirty="0" smtClean="0">
                <a:solidFill>
                  <a:srgbClr val="FF0000"/>
                </a:solidFill>
              </a:rPr>
              <a:t>       and you </a:t>
            </a:r>
            <a:r>
              <a:rPr lang="en-US" u="sng" dirty="0" smtClean="0">
                <a:solidFill>
                  <a:srgbClr val="FF0000"/>
                </a:solidFill>
              </a:rPr>
              <a:t>cannot</a:t>
            </a:r>
            <a:r>
              <a:rPr lang="en-US" dirty="0" smtClean="0">
                <a:solidFill>
                  <a:srgbClr val="FF0000"/>
                </a:solidFill>
              </a:rPr>
              <a:t> calculate correctly.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    </a:t>
            </a:r>
            <a:r>
              <a:rPr lang="en-US" u="sng" dirty="0" smtClean="0">
                <a:solidFill>
                  <a:srgbClr val="FF0000"/>
                </a:solidFill>
              </a:rPr>
              <a:t>Low</a:t>
            </a:r>
            <a:r>
              <a:rPr lang="en-US" dirty="0" smtClean="0">
                <a:solidFill>
                  <a:srgbClr val="FF0000"/>
                </a:solidFill>
              </a:rPr>
              <a:t> probability is </a:t>
            </a:r>
            <a:r>
              <a:rPr lang="en-US" i="1" dirty="0" smtClean="0">
                <a:solidFill>
                  <a:srgbClr val="FF0000"/>
                </a:solidFill>
              </a:rPr>
              <a:t>OK  </a:t>
            </a:r>
            <a:r>
              <a:rPr lang="en-US" dirty="0" smtClean="0">
                <a:solidFill>
                  <a:srgbClr val="FF0000"/>
                </a:solidFill>
              </a:rPr>
              <a:t> …   </a:t>
            </a:r>
            <a:r>
              <a:rPr lang="en-US" u="sng" dirty="0" smtClean="0">
                <a:solidFill>
                  <a:srgbClr val="FF0000"/>
                </a:solidFill>
              </a:rPr>
              <a:t>zero</a:t>
            </a:r>
            <a:r>
              <a:rPr lang="en-US" dirty="0" smtClean="0">
                <a:solidFill>
                  <a:srgbClr val="FF0000"/>
                </a:solidFill>
              </a:rPr>
              <a:t> is </a:t>
            </a:r>
            <a:r>
              <a:rPr lang="en-US" i="1" dirty="0" smtClean="0">
                <a:solidFill>
                  <a:srgbClr val="FF0000"/>
                </a:solidFill>
              </a:rPr>
              <a:t>fatal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Random samples are </a:t>
            </a:r>
            <a:r>
              <a:rPr lang="en-US" u="sng" dirty="0" smtClean="0"/>
              <a:t>not</a:t>
            </a:r>
            <a:r>
              <a:rPr lang="en-US" dirty="0" smtClean="0"/>
              <a:t> necessary, but the selection should </a:t>
            </a:r>
            <a:r>
              <a:rPr lang="en-US" u="sng" dirty="0" smtClean="0"/>
              <a:t>not</a:t>
            </a:r>
            <a:r>
              <a:rPr lang="en-US" dirty="0" smtClean="0"/>
              <a:t> be predictable.</a:t>
            </a:r>
          </a:p>
          <a:p>
            <a:endParaRPr lang="en-US" sz="1800" dirty="0"/>
          </a:p>
          <a:p>
            <a:r>
              <a:rPr lang="en-US" dirty="0" smtClean="0">
                <a:solidFill>
                  <a:srgbClr val="00B050"/>
                </a:solidFill>
              </a:rPr>
              <a:t>“The check cruiser is coming up the road …”</a:t>
            </a:r>
          </a:p>
          <a:p>
            <a:endParaRPr lang="en-US" sz="1600" dirty="0" smtClean="0"/>
          </a:p>
          <a:p>
            <a:r>
              <a:rPr lang="en-US" dirty="0" smtClean="0"/>
              <a:t>In a contest for advantage, random samples are often a </a:t>
            </a:r>
            <a:r>
              <a:rPr lang="en-US" u="sng" dirty="0" smtClean="0"/>
              <a:t>safe</a:t>
            </a:r>
            <a:r>
              <a:rPr lang="en-US" dirty="0" smtClean="0"/>
              <a:t> procedure (hard to beat). 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25963"/>
          </a:xfrm>
        </p:spPr>
        <p:txBody>
          <a:bodyPr/>
          <a:lstStyle/>
          <a:p>
            <a:r>
              <a:rPr lang="en-US" dirty="0" smtClean="0"/>
              <a:t>For </a:t>
            </a:r>
            <a:r>
              <a:rPr lang="en-US" u="sng" dirty="0" smtClean="0">
                <a:solidFill>
                  <a:srgbClr val="00B050"/>
                </a:solidFill>
              </a:rPr>
              <a:t>training</a:t>
            </a:r>
            <a:r>
              <a:rPr lang="en-US" dirty="0" smtClean="0"/>
              <a:t> purposes …</a:t>
            </a:r>
          </a:p>
          <a:p>
            <a:r>
              <a:rPr lang="en-US" dirty="0" smtClean="0"/>
              <a:t>    Choose the plots </a:t>
            </a:r>
            <a:r>
              <a:rPr lang="en-US" u="sng" dirty="0" smtClean="0"/>
              <a:t>any</a:t>
            </a:r>
            <a:r>
              <a:rPr lang="en-US" dirty="0" smtClean="0"/>
              <a:t> way you like.</a:t>
            </a:r>
          </a:p>
          <a:p>
            <a:r>
              <a:rPr lang="en-US" dirty="0" smtClean="0"/>
              <a:t>    Take the cruiser along, of course.</a:t>
            </a:r>
          </a:p>
          <a:p>
            <a:endParaRPr lang="en-US" dirty="0"/>
          </a:p>
          <a:p>
            <a:r>
              <a:rPr lang="en-US" dirty="0" smtClean="0"/>
              <a:t>For </a:t>
            </a:r>
            <a:r>
              <a:rPr lang="en-US" u="sng" dirty="0" smtClean="0">
                <a:solidFill>
                  <a:srgbClr val="FF0000"/>
                </a:solidFill>
              </a:rPr>
              <a:t>QC</a:t>
            </a:r>
            <a:r>
              <a:rPr lang="en-US" dirty="0" smtClean="0"/>
              <a:t> </a:t>
            </a:r>
            <a:r>
              <a:rPr lang="en-US" dirty="0" smtClean="0"/>
              <a:t>purposes – sample the plots.</a:t>
            </a:r>
            <a:endParaRPr lang="en-US" dirty="0" smtClean="0"/>
          </a:p>
          <a:p>
            <a:pPr lvl="1"/>
            <a:r>
              <a:rPr lang="en-US" dirty="0" smtClean="0"/>
              <a:t>Do all the work, </a:t>
            </a:r>
            <a:r>
              <a:rPr lang="en-US" u="sng" dirty="0" smtClean="0"/>
              <a:t>independently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cruiser need not be there.</a:t>
            </a:r>
          </a:p>
          <a:p>
            <a:pPr lvl="1"/>
            <a:r>
              <a:rPr lang="en-US" u="sng" dirty="0" smtClean="0"/>
              <a:t>Compute</a:t>
            </a:r>
            <a:r>
              <a:rPr lang="en-US" dirty="0" smtClean="0"/>
              <a:t> your own results for comparison.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/>
          <a:lstStyle/>
          <a:p>
            <a:r>
              <a:rPr lang="en-US" dirty="0" smtClean="0"/>
              <a:t>“</a:t>
            </a:r>
            <a:r>
              <a:rPr lang="en-US" dirty="0" smtClean="0">
                <a:solidFill>
                  <a:srgbClr val="00B050"/>
                </a:solidFill>
              </a:rPr>
              <a:t>Tic marks</a:t>
            </a:r>
            <a:r>
              <a:rPr lang="en-US" dirty="0" smtClean="0"/>
              <a:t>” are for training (social issue).</a:t>
            </a:r>
          </a:p>
          <a:p>
            <a:endParaRPr lang="en-US" sz="1100" dirty="0"/>
          </a:p>
          <a:p>
            <a:r>
              <a:rPr lang="en-US" dirty="0" smtClean="0">
                <a:solidFill>
                  <a:srgbClr val="FF0000"/>
                </a:solidFill>
              </a:rPr>
              <a:t>Differences</a:t>
            </a:r>
            <a:r>
              <a:rPr lang="en-US" dirty="0" smtClean="0"/>
              <a:t> are for quality control</a:t>
            </a:r>
          </a:p>
          <a:p>
            <a:pPr lvl="1"/>
            <a:r>
              <a:rPr lang="en-US" dirty="0" smtClean="0"/>
              <a:t>Data </a:t>
            </a:r>
            <a:r>
              <a:rPr lang="en-US" u="sng" dirty="0" smtClean="0"/>
              <a:t>entry and coding </a:t>
            </a:r>
            <a:r>
              <a:rPr lang="en-US" dirty="0" smtClean="0"/>
              <a:t>(for calculations)</a:t>
            </a:r>
          </a:p>
          <a:p>
            <a:pPr lvl="1"/>
            <a:r>
              <a:rPr lang="en-US" u="sng" dirty="0" smtClean="0"/>
              <a:t>Gross</a:t>
            </a:r>
            <a:r>
              <a:rPr lang="en-US" dirty="0" smtClean="0"/>
              <a:t> Volume  (measurement issues)</a:t>
            </a:r>
          </a:p>
          <a:p>
            <a:pPr lvl="1"/>
            <a:r>
              <a:rPr lang="en-US" u="sng" dirty="0" smtClean="0"/>
              <a:t>Net</a:t>
            </a:r>
            <a:r>
              <a:rPr lang="en-US" dirty="0" smtClean="0"/>
              <a:t> volume  (decay issues)</a:t>
            </a:r>
          </a:p>
          <a:p>
            <a:pPr lvl="1"/>
            <a:r>
              <a:rPr lang="en-US" u="sng" dirty="0" smtClean="0"/>
              <a:t>Value</a:t>
            </a:r>
            <a:r>
              <a:rPr lang="en-US" dirty="0" smtClean="0"/>
              <a:t>   (species &amp; quality issues)</a:t>
            </a:r>
          </a:p>
          <a:p>
            <a:pPr lvl="1"/>
            <a:endParaRPr lang="en-US" sz="1000" dirty="0" smtClean="0"/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The standard?  (Your ability * 1.5 - 2) ??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77962"/>
          </a:xfrm>
        </p:spPr>
        <p:txBody>
          <a:bodyPr>
            <a:normAutofit/>
          </a:bodyPr>
          <a:lstStyle/>
          <a:p>
            <a:r>
              <a:rPr lang="en-US" dirty="0" smtClean="0"/>
              <a:t>   </a:t>
            </a:r>
            <a:r>
              <a:rPr lang="en-US" dirty="0" smtClean="0"/>
              <a:t>Different </a:t>
            </a:r>
            <a:r>
              <a:rPr lang="en-US" u="sng" dirty="0" smtClean="0"/>
              <a:t>Time</a:t>
            </a:r>
            <a:r>
              <a:rPr lang="en-US" dirty="0" smtClean="0"/>
              <a:t> issues …</a:t>
            </a:r>
            <a:br>
              <a:rPr lang="en-US" dirty="0" smtClean="0"/>
            </a:br>
            <a:r>
              <a:rPr lang="en-US" dirty="0" smtClean="0"/>
              <a:t>(</a:t>
            </a:r>
            <a:r>
              <a:rPr lang="en-US" sz="3200" dirty="0" smtClean="0"/>
              <a:t>Statistical terms)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Scaling</a:t>
            </a:r>
            <a:r>
              <a:rPr lang="en-US" dirty="0" smtClean="0"/>
              <a:t> is a “</a:t>
            </a:r>
            <a:r>
              <a:rPr lang="en-US" dirty="0" smtClean="0">
                <a:solidFill>
                  <a:srgbClr val="FF0000"/>
                </a:solidFill>
              </a:rPr>
              <a:t>hot deck</a:t>
            </a:r>
            <a:r>
              <a:rPr lang="en-US" dirty="0" smtClean="0"/>
              <a:t>” situation were you need to sample on the spot (or nearly).</a:t>
            </a:r>
          </a:p>
          <a:p>
            <a:endParaRPr lang="en-US" sz="1600" dirty="0"/>
          </a:p>
          <a:p>
            <a:r>
              <a:rPr lang="en-US" dirty="0" smtClean="0">
                <a:solidFill>
                  <a:srgbClr val="FF0000"/>
                </a:solidFill>
              </a:rPr>
              <a:t>Timber Cruising</a:t>
            </a:r>
            <a:r>
              <a:rPr lang="en-US" dirty="0" smtClean="0"/>
              <a:t> is a “</a:t>
            </a:r>
            <a:r>
              <a:rPr lang="en-US" dirty="0" smtClean="0">
                <a:solidFill>
                  <a:srgbClr val="FF0000"/>
                </a:solidFill>
              </a:rPr>
              <a:t>cold deck</a:t>
            </a:r>
            <a:r>
              <a:rPr lang="en-US" dirty="0" smtClean="0"/>
              <a:t>” situation where you can revisit the plots over quite a time period.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</a:t>
            </a:r>
            <a:r>
              <a:rPr lang="en-US" u="sng" dirty="0" smtClean="0"/>
              <a:t>bias</a:t>
            </a:r>
            <a:r>
              <a:rPr lang="en-US" dirty="0" smtClean="0"/>
              <a:t> comes from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Wrong </a:t>
            </a:r>
            <a:r>
              <a:rPr lang="en-US" dirty="0" smtClean="0">
                <a:solidFill>
                  <a:srgbClr val="FF0000"/>
                </a:solidFill>
              </a:rPr>
              <a:t>Selection</a:t>
            </a:r>
            <a:r>
              <a:rPr lang="en-US" dirty="0" smtClean="0"/>
              <a:t>  (of the item checked)</a:t>
            </a:r>
          </a:p>
          <a:p>
            <a:pPr>
              <a:buNone/>
            </a:pPr>
            <a:r>
              <a:rPr lang="en-US" dirty="0" smtClean="0"/>
              <a:t>        This includes “no chance” of measurement.</a:t>
            </a:r>
          </a:p>
          <a:p>
            <a:pPr>
              <a:buNone/>
            </a:pPr>
            <a:r>
              <a:rPr lang="en-US" dirty="0" smtClean="0"/>
              <a:t>The chance can be </a:t>
            </a:r>
            <a:r>
              <a:rPr lang="en-US" u="sng" dirty="0" smtClean="0"/>
              <a:t>small</a:t>
            </a:r>
            <a:r>
              <a:rPr lang="en-US" dirty="0" smtClean="0"/>
              <a:t> – but </a:t>
            </a:r>
            <a:r>
              <a:rPr lang="en-US" u="sng" dirty="0" smtClean="0"/>
              <a:t>not</a:t>
            </a:r>
            <a:r>
              <a:rPr lang="en-US" dirty="0" smtClean="0"/>
              <a:t> zero.</a:t>
            </a:r>
          </a:p>
          <a:p>
            <a:endParaRPr lang="en-US" sz="1200" dirty="0"/>
          </a:p>
          <a:p>
            <a:r>
              <a:rPr lang="en-US" dirty="0" smtClean="0"/>
              <a:t>Wrong </a:t>
            </a:r>
            <a:r>
              <a:rPr lang="en-US" dirty="0" smtClean="0">
                <a:solidFill>
                  <a:srgbClr val="FF0000"/>
                </a:solidFill>
              </a:rPr>
              <a:t>Measurements</a:t>
            </a:r>
            <a:r>
              <a:rPr lang="en-US" dirty="0" smtClean="0"/>
              <a:t> by the crew</a:t>
            </a:r>
            <a:br>
              <a:rPr lang="en-US" dirty="0" smtClean="0"/>
            </a:br>
            <a:r>
              <a:rPr lang="en-US" dirty="0" smtClean="0"/>
              <a:t>(and check-cruisers should </a:t>
            </a:r>
            <a:r>
              <a:rPr lang="en-US" u="sng" dirty="0" smtClean="0"/>
              <a:t>also</a:t>
            </a:r>
            <a:r>
              <a:rPr lang="en-US" dirty="0" smtClean="0"/>
              <a:t> be checked).</a:t>
            </a:r>
          </a:p>
          <a:p>
            <a:endParaRPr lang="en-US" sz="1200" dirty="0"/>
          </a:p>
          <a:p>
            <a:r>
              <a:rPr lang="en-US" dirty="0" smtClean="0"/>
              <a:t>Wrong </a:t>
            </a:r>
            <a:r>
              <a:rPr lang="en-US" dirty="0" smtClean="0">
                <a:solidFill>
                  <a:srgbClr val="FF0000"/>
                </a:solidFill>
              </a:rPr>
              <a:t>Calculations</a:t>
            </a:r>
            <a:r>
              <a:rPr lang="en-US" dirty="0" smtClean="0"/>
              <a:t> (lack of weighting)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b="1" dirty="0" smtClean="0">
                <a:solidFill>
                  <a:srgbClr val="FF0000"/>
                </a:solidFill>
              </a:rPr>
              <a:t>accurate</a:t>
            </a:r>
            <a:r>
              <a:rPr lang="en-US" dirty="0" smtClean="0"/>
              <a:t> is your system?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This is </a:t>
            </a:r>
            <a:r>
              <a:rPr lang="en-US" sz="3600" u="sng" dirty="0" smtClean="0">
                <a:solidFill>
                  <a:srgbClr val="FF0000"/>
                </a:solidFill>
              </a:rPr>
              <a:t>scientific</a:t>
            </a:r>
            <a:r>
              <a:rPr lang="en-US" sz="3600" dirty="0" smtClean="0"/>
              <a:t> issue, not a social issue</a:t>
            </a:r>
          </a:p>
          <a:p>
            <a:endParaRPr lang="en-US" sz="1100" dirty="0"/>
          </a:p>
          <a:p>
            <a:r>
              <a:rPr lang="en-US" sz="3600" dirty="0" smtClean="0"/>
              <a:t>It does, of course, have social implications … </a:t>
            </a:r>
            <a:r>
              <a:rPr lang="en-US" sz="3600" b="1" dirty="0" smtClean="0"/>
              <a:t>confidence</a:t>
            </a:r>
            <a:r>
              <a:rPr lang="en-US" sz="3600" dirty="0" smtClean="0"/>
              <a:t>, especially.</a:t>
            </a:r>
          </a:p>
          <a:p>
            <a:endParaRPr lang="en-US" sz="1100" dirty="0"/>
          </a:p>
          <a:p>
            <a:r>
              <a:rPr lang="en-US" sz="3600" dirty="0" smtClean="0"/>
              <a:t>Here, the </a:t>
            </a:r>
            <a:r>
              <a:rPr lang="en-US" sz="3600" u="sng" dirty="0" smtClean="0"/>
              <a:t>percentage or amount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smtClean="0"/>
              <a:t>is the issue – so calculate it.</a:t>
            </a:r>
            <a:endParaRPr lang="en-US" sz="36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If some items are “too far” off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582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If an </a:t>
            </a:r>
            <a:r>
              <a:rPr lang="en-US" u="sng" dirty="0" smtClean="0"/>
              <a:t>entire</a:t>
            </a:r>
            <a:r>
              <a:rPr lang="en-US" dirty="0" smtClean="0"/>
              <a:t> set of measurements are redone</a:t>
            </a:r>
            <a:r>
              <a:rPr lang="en-US" dirty="0" smtClean="0"/>
              <a:t>, </a:t>
            </a:r>
            <a:r>
              <a:rPr lang="en-US" dirty="0" smtClean="0"/>
              <a:t>and another check done on it.</a:t>
            </a:r>
          </a:p>
          <a:p>
            <a:r>
              <a:rPr lang="en-US" dirty="0" smtClean="0"/>
              <a:t>Replacing </a:t>
            </a:r>
            <a:r>
              <a:rPr lang="en-US" u="sng" dirty="0" smtClean="0"/>
              <a:t>one</a:t>
            </a:r>
            <a:r>
              <a:rPr lang="en-US" dirty="0" smtClean="0"/>
              <a:t> original measurement with </a:t>
            </a:r>
            <a:br>
              <a:rPr lang="en-US" dirty="0" smtClean="0"/>
            </a:br>
            <a:r>
              <a:rPr lang="en-US" dirty="0" smtClean="0"/>
              <a:t>     the check cruise measurement is </a:t>
            </a:r>
            <a:r>
              <a:rPr lang="en-US" b="1" dirty="0" smtClean="0"/>
              <a:t>fraud</a:t>
            </a:r>
            <a:r>
              <a:rPr lang="en-US" dirty="0" smtClean="0"/>
              <a:t>. </a:t>
            </a:r>
            <a:br>
              <a:rPr lang="en-US" dirty="0" smtClean="0"/>
            </a:br>
            <a:r>
              <a:rPr lang="en-US" dirty="0" smtClean="0"/>
              <a:t>What about the other 50 items it represented?</a:t>
            </a:r>
          </a:p>
          <a:p>
            <a:r>
              <a:rPr lang="en-US" dirty="0" smtClean="0"/>
              <a:t>Scalers do this all the time (at minimum, </a:t>
            </a:r>
            <a:r>
              <a:rPr lang="en-US" u="sng" dirty="0" smtClean="0"/>
              <a:t>both</a:t>
            </a:r>
            <a:r>
              <a:rPr lang="en-US" dirty="0" smtClean="0"/>
              <a:t> numbers should be kept).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is this data used? (</a:t>
            </a:r>
            <a:r>
              <a:rPr lang="en-US" sz="3100" dirty="0" smtClean="0"/>
              <a:t>sometimes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Inventory records are corrected by </a:t>
            </a:r>
            <a:r>
              <a:rPr lang="en-US" dirty="0" smtClean="0">
                <a:solidFill>
                  <a:srgbClr val="FF0000"/>
                </a:solidFill>
              </a:rPr>
              <a:t>production cruising.</a:t>
            </a:r>
          </a:p>
          <a:p>
            <a:r>
              <a:rPr lang="en-US" dirty="0" smtClean="0"/>
              <a:t>Production cruising is corrected by the </a:t>
            </a:r>
            <a:r>
              <a:rPr lang="en-US" dirty="0" smtClean="0">
                <a:solidFill>
                  <a:srgbClr val="FF0000"/>
                </a:solidFill>
              </a:rPr>
              <a:t>check cruising </a:t>
            </a:r>
            <a:r>
              <a:rPr lang="en-US" dirty="0" smtClean="0"/>
              <a:t>(as a percent). 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sz="2400" dirty="0" smtClean="0">
                <a:solidFill>
                  <a:srgbClr val="00B050"/>
                </a:solidFill>
              </a:rPr>
              <a:t>Raises the </a:t>
            </a:r>
            <a:r>
              <a:rPr lang="en-US" sz="2400" b="1" dirty="0" smtClean="0">
                <a:solidFill>
                  <a:srgbClr val="00B050"/>
                </a:solidFill>
              </a:rPr>
              <a:t>level</a:t>
            </a:r>
            <a:r>
              <a:rPr lang="en-US" sz="2400" dirty="0" smtClean="0">
                <a:solidFill>
                  <a:srgbClr val="00B050"/>
                </a:solidFill>
              </a:rPr>
              <a:t> of the work </a:t>
            </a:r>
            <a:br>
              <a:rPr lang="en-US" sz="2400" dirty="0" smtClean="0">
                <a:solidFill>
                  <a:srgbClr val="00B050"/>
                </a:solidFill>
              </a:rPr>
            </a:br>
            <a:r>
              <a:rPr lang="en-US" sz="2400" dirty="0" smtClean="0">
                <a:solidFill>
                  <a:srgbClr val="00B050"/>
                </a:solidFill>
              </a:rPr>
              <a:t>to work with more time (and talent) ,and better conditions.</a:t>
            </a:r>
          </a:p>
          <a:p>
            <a:r>
              <a:rPr lang="en-US" dirty="0" smtClean="0"/>
              <a:t>Check cruisers are corrected by </a:t>
            </a:r>
            <a:r>
              <a:rPr lang="en-US" dirty="0" smtClean="0">
                <a:solidFill>
                  <a:srgbClr val="FF0000"/>
                </a:solidFill>
              </a:rPr>
              <a:t>felled trees</a:t>
            </a:r>
            <a:r>
              <a:rPr lang="en-US" dirty="0" smtClean="0"/>
              <a:t>.  </a:t>
            </a:r>
            <a:r>
              <a:rPr lang="en-US" sz="2400" dirty="0" smtClean="0">
                <a:solidFill>
                  <a:srgbClr val="00B050"/>
                </a:solidFill>
              </a:rPr>
              <a:t>Eliminating most </a:t>
            </a:r>
            <a:r>
              <a:rPr lang="en-US" sz="2400" b="1" dirty="0" smtClean="0">
                <a:solidFill>
                  <a:srgbClr val="00B050"/>
                </a:solidFill>
              </a:rPr>
              <a:t>assumptions</a:t>
            </a:r>
            <a:r>
              <a:rPr lang="en-US" sz="2400" dirty="0" smtClean="0">
                <a:solidFill>
                  <a:srgbClr val="00B050"/>
                </a:solidFill>
              </a:rPr>
              <a:t> about the trees (form, etc).</a:t>
            </a:r>
          </a:p>
          <a:p>
            <a:r>
              <a:rPr lang="en-US" dirty="0" smtClean="0"/>
              <a:t>New </a:t>
            </a:r>
            <a:r>
              <a:rPr lang="en-US" dirty="0" smtClean="0">
                <a:solidFill>
                  <a:srgbClr val="FF0000"/>
                </a:solidFill>
              </a:rPr>
              <a:t>$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values</a:t>
            </a:r>
            <a:r>
              <a:rPr lang="en-US" dirty="0" smtClean="0"/>
              <a:t> are assigned when they change.</a:t>
            </a:r>
            <a:br>
              <a:rPr lang="en-US" dirty="0" smtClean="0"/>
            </a:br>
            <a:r>
              <a:rPr lang="en-US" sz="2400" b="1" dirty="0" smtClean="0">
                <a:solidFill>
                  <a:srgbClr val="00B050"/>
                </a:solidFill>
              </a:rPr>
              <a:t>Updating</a:t>
            </a:r>
            <a:r>
              <a:rPr lang="en-US" sz="2400" dirty="0" smtClean="0">
                <a:solidFill>
                  <a:srgbClr val="00B050"/>
                </a:solidFill>
              </a:rPr>
              <a:t> the value results to the present.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 Message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you feel about the results </a:t>
            </a:r>
            <a:r>
              <a:rPr lang="en-US" u="sng" dirty="0" smtClean="0">
                <a:solidFill>
                  <a:srgbClr val="00B050"/>
                </a:solidFill>
              </a:rPr>
              <a:t>matters</a:t>
            </a:r>
            <a:r>
              <a:rPr lang="en-US" dirty="0" smtClean="0"/>
              <a:t>.</a:t>
            </a:r>
          </a:p>
          <a:p>
            <a:endParaRPr lang="en-US" sz="2000" dirty="0" smtClean="0"/>
          </a:p>
          <a:p>
            <a:r>
              <a:rPr lang="en-US" dirty="0" smtClean="0"/>
              <a:t>One way to instill confidence is </a:t>
            </a:r>
            <a:r>
              <a:rPr lang="en-US" dirty="0" smtClean="0">
                <a:solidFill>
                  <a:srgbClr val="00B050"/>
                </a:solidFill>
              </a:rPr>
              <a:t>social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Another is </a:t>
            </a:r>
            <a:r>
              <a:rPr lang="en-US" dirty="0" smtClean="0">
                <a:solidFill>
                  <a:srgbClr val="FF0000"/>
                </a:solidFill>
              </a:rPr>
              <a:t>scientific</a:t>
            </a:r>
            <a:r>
              <a:rPr lang="en-US" dirty="0" smtClean="0"/>
              <a:t>.</a:t>
            </a:r>
          </a:p>
          <a:p>
            <a:endParaRPr lang="en-US" sz="2000" dirty="0"/>
          </a:p>
          <a:p>
            <a:r>
              <a:rPr lang="en-US" dirty="0" smtClean="0">
                <a:solidFill>
                  <a:srgbClr val="7030A0"/>
                </a:solidFill>
              </a:rPr>
              <a:t>One is </a:t>
            </a:r>
            <a:r>
              <a:rPr lang="en-US" u="sng" dirty="0" smtClean="0">
                <a:solidFill>
                  <a:srgbClr val="7030A0"/>
                </a:solidFill>
              </a:rPr>
              <a:t>not</a:t>
            </a:r>
            <a:r>
              <a:rPr lang="en-US" dirty="0" smtClean="0">
                <a:solidFill>
                  <a:srgbClr val="7030A0"/>
                </a:solidFill>
              </a:rPr>
              <a:t> a substitute for the other.</a:t>
            </a:r>
            <a:br>
              <a:rPr lang="en-US" dirty="0" smtClean="0">
                <a:solidFill>
                  <a:srgbClr val="7030A0"/>
                </a:solidFill>
              </a:rPr>
            </a:br>
            <a:r>
              <a:rPr lang="en-US" dirty="0" smtClean="0">
                <a:solidFill>
                  <a:srgbClr val="7030A0"/>
                </a:solidFill>
              </a:rPr>
              <a:t>    Work up the data  !!</a:t>
            </a:r>
            <a:endParaRPr lang="en-US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1600200"/>
            <a:ext cx="609599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800" dirty="0" smtClean="0">
                <a:solidFill>
                  <a:srgbClr val="00B050"/>
                </a:solidFill>
              </a:rPr>
              <a:t>   Social</a:t>
            </a:r>
            <a:r>
              <a:rPr lang="en-US" sz="6000" dirty="0" smtClean="0"/>
              <a:t> </a:t>
            </a:r>
            <a:r>
              <a:rPr lang="en-US" dirty="0" smtClean="0"/>
              <a:t> :     </a:t>
            </a:r>
            <a:r>
              <a:rPr lang="en-US" sz="2400" dirty="0" smtClean="0"/>
              <a:t>Science</a:t>
            </a:r>
          </a:p>
          <a:p>
            <a:pPr algn="ctr"/>
            <a:endParaRPr lang="en-US" sz="2400" dirty="0" smtClean="0"/>
          </a:p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My life in academia ….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7919" y="533400"/>
            <a:ext cx="7068281" cy="5967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" name="Straight Arrow Connector 3"/>
          <p:cNvCxnSpPr/>
          <p:nvPr/>
        </p:nvCxnSpPr>
        <p:spPr>
          <a:xfrm flipH="1" flipV="1">
            <a:off x="7391400" y="2514600"/>
            <a:ext cx="99060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7543800" y="3200400"/>
            <a:ext cx="8382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3810000" y="914400"/>
            <a:ext cx="1905000" cy="464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914400" y="4572000"/>
            <a:ext cx="609600" cy="3810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971800" y="1600200"/>
            <a:ext cx="762000" cy="18288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971800" y="3581400"/>
            <a:ext cx="762000" cy="19812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8177" y="381000"/>
            <a:ext cx="7401146" cy="6248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4069080" y="746760"/>
            <a:ext cx="2819400" cy="5029200"/>
          </a:xfrm>
          <a:prstGeom prst="rect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6858000" y="228600"/>
            <a:ext cx="1524000" cy="533400"/>
          </a:xfrm>
          <a:prstGeom prst="straightConnector1">
            <a:avLst/>
          </a:prstGeom>
          <a:ln w="41275">
            <a:solidFill>
              <a:srgbClr val="C0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 5"/>
          <p:cNvSpPr/>
          <p:nvPr/>
        </p:nvSpPr>
        <p:spPr>
          <a:xfrm>
            <a:off x="990600" y="4572000"/>
            <a:ext cx="609600" cy="3810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962400" y="4572000"/>
            <a:ext cx="609600" cy="3810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57200"/>
            <a:ext cx="8622219" cy="563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>
          <a:xfrm>
            <a:off x="5105400" y="1981200"/>
            <a:ext cx="9144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181600" y="3657600"/>
            <a:ext cx="914400" cy="6096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924800" y="1981200"/>
            <a:ext cx="8382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105400" y="4983480"/>
            <a:ext cx="914400" cy="533400"/>
          </a:xfrm>
          <a:prstGeom prst="ellipse">
            <a:avLst/>
          </a:prstGeom>
          <a:noFill/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934200" y="5379720"/>
            <a:ext cx="914400" cy="457200"/>
          </a:xfrm>
          <a:prstGeom prst="ellipse">
            <a:avLst/>
          </a:prstGeom>
          <a:noFill/>
          <a:ln w="508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6858000" y="228600"/>
            <a:ext cx="1524000" cy="533400"/>
          </a:xfrm>
          <a:prstGeom prst="straightConnector1">
            <a:avLst/>
          </a:prstGeom>
          <a:ln w="41275">
            <a:solidFill>
              <a:srgbClr val="C0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3474720" y="1783080"/>
            <a:ext cx="3017520" cy="327660"/>
          </a:xfrm>
          <a:custGeom>
            <a:avLst/>
            <a:gdLst>
              <a:gd name="connsiteX0" fmla="*/ 0 w 3017520"/>
              <a:gd name="connsiteY0" fmla="*/ 205740 h 240030"/>
              <a:gd name="connsiteX1" fmla="*/ 434340 w 3017520"/>
              <a:gd name="connsiteY1" fmla="*/ 0 h 240030"/>
              <a:gd name="connsiteX2" fmla="*/ 960120 w 3017520"/>
              <a:gd name="connsiteY2" fmla="*/ 205740 h 240030"/>
              <a:gd name="connsiteX3" fmla="*/ 982980 w 3017520"/>
              <a:gd name="connsiteY3" fmla="*/ 205740 h 240030"/>
              <a:gd name="connsiteX4" fmla="*/ 1051560 w 3017520"/>
              <a:gd name="connsiteY4" fmla="*/ 205740 h 240030"/>
              <a:gd name="connsiteX5" fmla="*/ 2194560 w 3017520"/>
              <a:gd name="connsiteY5" fmla="*/ 45720 h 240030"/>
              <a:gd name="connsiteX6" fmla="*/ 3017520 w 3017520"/>
              <a:gd name="connsiteY6" fmla="*/ 228600 h 240030"/>
              <a:gd name="connsiteX0" fmla="*/ 0 w 3017520"/>
              <a:gd name="connsiteY0" fmla="*/ 293370 h 327660"/>
              <a:gd name="connsiteX1" fmla="*/ 434340 w 3017520"/>
              <a:gd name="connsiteY1" fmla="*/ 87630 h 327660"/>
              <a:gd name="connsiteX2" fmla="*/ 960120 w 3017520"/>
              <a:gd name="connsiteY2" fmla="*/ 293370 h 327660"/>
              <a:gd name="connsiteX3" fmla="*/ 982980 w 3017520"/>
              <a:gd name="connsiteY3" fmla="*/ 293370 h 327660"/>
              <a:gd name="connsiteX4" fmla="*/ 1051560 w 3017520"/>
              <a:gd name="connsiteY4" fmla="*/ 293370 h 327660"/>
              <a:gd name="connsiteX5" fmla="*/ 2164080 w 3017520"/>
              <a:gd name="connsiteY5" fmla="*/ 3810 h 327660"/>
              <a:gd name="connsiteX6" fmla="*/ 3017520 w 3017520"/>
              <a:gd name="connsiteY6" fmla="*/ 316230 h 327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17520" h="327660">
                <a:moveTo>
                  <a:pt x="0" y="293370"/>
                </a:moveTo>
                <a:cubicBezTo>
                  <a:pt x="137160" y="190500"/>
                  <a:pt x="274320" y="87630"/>
                  <a:pt x="434340" y="87630"/>
                </a:cubicBezTo>
                <a:cubicBezTo>
                  <a:pt x="594360" y="87630"/>
                  <a:pt x="868680" y="259080"/>
                  <a:pt x="960120" y="293370"/>
                </a:cubicBezTo>
                <a:cubicBezTo>
                  <a:pt x="1051560" y="327660"/>
                  <a:pt x="982980" y="293370"/>
                  <a:pt x="982980" y="293370"/>
                </a:cubicBezTo>
                <a:lnTo>
                  <a:pt x="1051560" y="293370"/>
                </a:lnTo>
                <a:cubicBezTo>
                  <a:pt x="1253490" y="266700"/>
                  <a:pt x="1836420" y="0"/>
                  <a:pt x="2164080" y="3810"/>
                </a:cubicBezTo>
                <a:cubicBezTo>
                  <a:pt x="2491740" y="7620"/>
                  <a:pt x="2769870" y="226695"/>
                  <a:pt x="3017520" y="316230"/>
                </a:cubicBezTo>
              </a:path>
            </a:pathLst>
          </a:cu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3505200" y="3512820"/>
            <a:ext cx="3017520" cy="327660"/>
          </a:xfrm>
          <a:custGeom>
            <a:avLst/>
            <a:gdLst>
              <a:gd name="connsiteX0" fmla="*/ 0 w 3017520"/>
              <a:gd name="connsiteY0" fmla="*/ 205740 h 240030"/>
              <a:gd name="connsiteX1" fmla="*/ 434340 w 3017520"/>
              <a:gd name="connsiteY1" fmla="*/ 0 h 240030"/>
              <a:gd name="connsiteX2" fmla="*/ 960120 w 3017520"/>
              <a:gd name="connsiteY2" fmla="*/ 205740 h 240030"/>
              <a:gd name="connsiteX3" fmla="*/ 982980 w 3017520"/>
              <a:gd name="connsiteY3" fmla="*/ 205740 h 240030"/>
              <a:gd name="connsiteX4" fmla="*/ 1051560 w 3017520"/>
              <a:gd name="connsiteY4" fmla="*/ 205740 h 240030"/>
              <a:gd name="connsiteX5" fmla="*/ 2194560 w 3017520"/>
              <a:gd name="connsiteY5" fmla="*/ 45720 h 240030"/>
              <a:gd name="connsiteX6" fmla="*/ 3017520 w 3017520"/>
              <a:gd name="connsiteY6" fmla="*/ 228600 h 240030"/>
              <a:gd name="connsiteX0" fmla="*/ 0 w 3017520"/>
              <a:gd name="connsiteY0" fmla="*/ 293370 h 327660"/>
              <a:gd name="connsiteX1" fmla="*/ 434340 w 3017520"/>
              <a:gd name="connsiteY1" fmla="*/ 87630 h 327660"/>
              <a:gd name="connsiteX2" fmla="*/ 960120 w 3017520"/>
              <a:gd name="connsiteY2" fmla="*/ 293370 h 327660"/>
              <a:gd name="connsiteX3" fmla="*/ 982980 w 3017520"/>
              <a:gd name="connsiteY3" fmla="*/ 293370 h 327660"/>
              <a:gd name="connsiteX4" fmla="*/ 1051560 w 3017520"/>
              <a:gd name="connsiteY4" fmla="*/ 293370 h 327660"/>
              <a:gd name="connsiteX5" fmla="*/ 2164080 w 3017520"/>
              <a:gd name="connsiteY5" fmla="*/ 3810 h 327660"/>
              <a:gd name="connsiteX6" fmla="*/ 3017520 w 3017520"/>
              <a:gd name="connsiteY6" fmla="*/ 316230 h 327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017520" h="327660">
                <a:moveTo>
                  <a:pt x="0" y="293370"/>
                </a:moveTo>
                <a:cubicBezTo>
                  <a:pt x="137160" y="190500"/>
                  <a:pt x="274320" y="87630"/>
                  <a:pt x="434340" y="87630"/>
                </a:cubicBezTo>
                <a:cubicBezTo>
                  <a:pt x="594360" y="87630"/>
                  <a:pt x="868680" y="259080"/>
                  <a:pt x="960120" y="293370"/>
                </a:cubicBezTo>
                <a:cubicBezTo>
                  <a:pt x="1051560" y="327660"/>
                  <a:pt x="982980" y="293370"/>
                  <a:pt x="982980" y="293370"/>
                </a:cubicBezTo>
                <a:lnTo>
                  <a:pt x="1051560" y="293370"/>
                </a:lnTo>
                <a:cubicBezTo>
                  <a:pt x="1253490" y="266700"/>
                  <a:pt x="1836420" y="0"/>
                  <a:pt x="2164080" y="3810"/>
                </a:cubicBezTo>
                <a:cubicBezTo>
                  <a:pt x="2491740" y="7620"/>
                  <a:pt x="2769870" y="226695"/>
                  <a:pt x="3017520" y="316230"/>
                </a:cubicBezTo>
              </a:path>
            </a:pathLst>
          </a:cu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391400" y="2057400"/>
            <a:ext cx="5334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391400" y="3733800"/>
            <a:ext cx="533400" cy="381000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6019800" y="2209800"/>
            <a:ext cx="13716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6019800" y="3886200"/>
            <a:ext cx="1371600" cy="381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6710" y="533400"/>
            <a:ext cx="8058019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>
          <a:xfrm>
            <a:off x="3200400" y="762000"/>
            <a:ext cx="9144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09600" y="5562600"/>
            <a:ext cx="914400" cy="41148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5821680" y="5562600"/>
            <a:ext cx="914400" cy="411480"/>
          </a:xfrm>
          <a:prstGeom prst="ellipse">
            <a:avLst/>
          </a:prstGeom>
          <a:noFill/>
          <a:ln w="476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>
            <a:stCxn id="12" idx="1"/>
          </p:cNvCxnSpPr>
          <p:nvPr/>
        </p:nvCxnSpPr>
        <p:spPr>
          <a:xfrm flipH="1">
            <a:off x="4038600" y="504855"/>
            <a:ext cx="1752600" cy="409545"/>
          </a:xfrm>
          <a:prstGeom prst="straightConnector1">
            <a:avLst/>
          </a:prstGeom>
          <a:ln w="41275">
            <a:solidFill>
              <a:srgbClr val="C0000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2895600" y="762000"/>
            <a:ext cx="2895600" cy="4343400"/>
          </a:xfrm>
          <a:prstGeom prst="rect">
            <a:avLst/>
          </a:prstGeom>
          <a:solidFill>
            <a:schemeClr val="accent1">
              <a:alpha val="1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848600" y="2057400"/>
            <a:ext cx="914400" cy="533400"/>
          </a:xfrm>
          <a:prstGeom prst="ellipse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791200" y="304800"/>
            <a:ext cx="2057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ADD VALUE</a:t>
            </a:r>
            <a:endParaRPr lang="en-US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</p:spPr>
        <p:txBody>
          <a:bodyPr/>
          <a:lstStyle/>
          <a:p>
            <a:r>
              <a:rPr lang="en-US" dirty="0" smtClean="0"/>
              <a:t>And the Moral is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14600"/>
            <a:ext cx="8229600" cy="3429000"/>
          </a:xfrm>
        </p:spPr>
        <p:txBody>
          <a:bodyPr/>
          <a:lstStyle/>
          <a:p>
            <a:pPr algn="ctr"/>
            <a:r>
              <a:rPr lang="en-US" sz="3600" b="1" dirty="0" smtClean="0"/>
              <a:t>Sampling is </a:t>
            </a:r>
            <a:r>
              <a:rPr lang="en-US" sz="3600" b="1" dirty="0" smtClean="0">
                <a:solidFill>
                  <a:srgbClr val="FF0000"/>
                </a:solidFill>
              </a:rPr>
              <a:t>Science</a:t>
            </a:r>
          </a:p>
          <a:p>
            <a:pPr algn="ctr"/>
            <a:r>
              <a:rPr lang="en-US" sz="2800" dirty="0" smtClean="0"/>
              <a:t>And i</a:t>
            </a:r>
            <a:r>
              <a:rPr lang="en-US" sz="2800" dirty="0" smtClean="0"/>
              <a:t>t </a:t>
            </a:r>
            <a:r>
              <a:rPr lang="en-US" sz="2800" dirty="0" smtClean="0"/>
              <a:t>matters</a:t>
            </a:r>
          </a:p>
          <a:p>
            <a:pPr lvl="8" algn="ctr"/>
            <a:endParaRPr lang="en-US" sz="1100" dirty="0"/>
          </a:p>
          <a:p>
            <a:pPr algn="ctr"/>
            <a:r>
              <a:rPr lang="en-US" sz="3600" dirty="0" smtClean="0"/>
              <a:t>Otherwise, this is just a </a:t>
            </a:r>
            <a:r>
              <a:rPr lang="en-US" sz="3600" b="1" dirty="0" smtClean="0">
                <a:solidFill>
                  <a:srgbClr val="00B050"/>
                </a:solidFill>
              </a:rPr>
              <a:t>Social</a:t>
            </a:r>
            <a:r>
              <a:rPr lang="en-US" sz="3600" dirty="0" smtClean="0"/>
              <a:t> exercise.</a:t>
            </a:r>
          </a:p>
          <a:p>
            <a:pPr algn="ctr"/>
            <a:r>
              <a:rPr lang="en-US" sz="2800" dirty="0" smtClean="0"/>
              <a:t>which is </a:t>
            </a:r>
            <a:r>
              <a:rPr lang="en-US" sz="2800" b="1" dirty="0" smtClean="0">
                <a:solidFill>
                  <a:srgbClr val="00B050"/>
                </a:solidFill>
              </a:rPr>
              <a:t>necessary</a:t>
            </a:r>
            <a:r>
              <a:rPr lang="en-US" sz="2800" dirty="0" smtClean="0"/>
              <a:t> – but </a:t>
            </a:r>
            <a:r>
              <a:rPr lang="en-US" sz="2800" dirty="0" smtClean="0">
                <a:solidFill>
                  <a:srgbClr val="FF0000"/>
                </a:solidFill>
              </a:rPr>
              <a:t>not</a:t>
            </a:r>
            <a:r>
              <a:rPr lang="en-US" sz="2800" dirty="0" smtClean="0"/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adequate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762001"/>
            <a:ext cx="8229600" cy="4953000"/>
          </a:xfrm>
        </p:spPr>
        <p:txBody>
          <a:bodyPr/>
          <a:lstStyle/>
          <a:p>
            <a:pPr algn="ctr"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Imagine the impression given …</a:t>
            </a:r>
          </a:p>
          <a:p>
            <a:endParaRPr lang="en-US" sz="1800" dirty="0"/>
          </a:p>
          <a:p>
            <a:pPr algn="ctr">
              <a:buNone/>
            </a:pPr>
            <a:r>
              <a:rPr lang="en-US" b="1" dirty="0" smtClean="0"/>
              <a:t>“We don’t know how adequate our data </a:t>
            </a:r>
            <a:br>
              <a:rPr lang="en-US" b="1" dirty="0" smtClean="0"/>
            </a:br>
            <a:r>
              <a:rPr lang="en-US" b="1" dirty="0" smtClean="0"/>
              <a:t>is but … we’re really…   </a:t>
            </a:r>
            <a:r>
              <a:rPr lang="en-US" b="1" dirty="0" smtClean="0"/>
              <a:t>like</a:t>
            </a:r>
            <a:r>
              <a:rPr lang="en-US" b="1" dirty="0" smtClean="0"/>
              <a:t>,</a:t>
            </a:r>
            <a:r>
              <a:rPr lang="en-US" b="1" dirty="0" smtClean="0"/>
              <a:t> </a:t>
            </a:r>
            <a:r>
              <a:rPr lang="en-US" b="1" i="1" dirty="0" smtClean="0"/>
              <a:t>happy</a:t>
            </a:r>
            <a:r>
              <a:rPr lang="en-US" b="1" dirty="0" smtClean="0"/>
              <a:t>.</a:t>
            </a:r>
          </a:p>
          <a:p>
            <a:pPr algn="ctr">
              <a:buNone/>
            </a:pPr>
            <a:endParaRPr lang="en-US" sz="1050" b="1" dirty="0"/>
          </a:p>
          <a:p>
            <a:pPr algn="ctr">
              <a:buNone/>
            </a:pPr>
            <a:r>
              <a:rPr lang="en-US" b="1" dirty="0" smtClean="0">
                <a:solidFill>
                  <a:srgbClr val="00B050"/>
                </a:solidFill>
              </a:rPr>
              <a:t>…and</a:t>
            </a:r>
            <a:r>
              <a:rPr lang="en-US" b="1" dirty="0" smtClean="0"/>
              <a:t> </a:t>
            </a:r>
            <a:r>
              <a:rPr lang="en-US" b="1" dirty="0" smtClean="0"/>
              <a:t>we risk a lot of </a:t>
            </a:r>
            <a:r>
              <a:rPr lang="en-US" b="1" dirty="0" smtClean="0">
                <a:solidFill>
                  <a:srgbClr val="00B050"/>
                </a:solidFill>
              </a:rPr>
              <a:t>your</a:t>
            </a:r>
            <a:r>
              <a:rPr lang="en-US" b="1" dirty="0" smtClean="0"/>
              <a:t> money </a:t>
            </a:r>
            <a:r>
              <a:rPr lang="en-US" b="1" dirty="0" smtClean="0"/>
              <a:t>….”</a:t>
            </a:r>
            <a:endParaRPr lang="en-US" b="1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This is, in fact, </a:t>
            </a:r>
            <a:r>
              <a:rPr lang="en-US" b="1" u="sng" dirty="0" smtClean="0">
                <a:solidFill>
                  <a:srgbClr val="00B050"/>
                </a:solidFill>
              </a:rPr>
              <a:t>very</a:t>
            </a:r>
            <a:r>
              <a:rPr lang="en-US" dirty="0" smtClean="0">
                <a:solidFill>
                  <a:srgbClr val="FF0000"/>
                </a:solidFill>
              </a:rPr>
              <a:t> common.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800" dirty="0" smtClean="0"/>
              <a:t>One alternative.</a:t>
            </a:r>
          </a:p>
          <a:p>
            <a:endParaRPr lang="en-US" sz="1800" dirty="0"/>
          </a:p>
          <a:p>
            <a:r>
              <a:rPr lang="en-US" dirty="0" smtClean="0"/>
              <a:t>Do it </a:t>
            </a:r>
            <a:r>
              <a:rPr lang="en-US" dirty="0" smtClean="0">
                <a:solidFill>
                  <a:srgbClr val="FF0000"/>
                </a:solidFill>
              </a:rPr>
              <a:t>right</a:t>
            </a:r>
            <a:r>
              <a:rPr lang="en-US" dirty="0" smtClean="0"/>
              <a:t> </a:t>
            </a:r>
            <a:r>
              <a:rPr lang="en-US" u="sng" dirty="0" smtClean="0"/>
              <a:t>and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wrong</a:t>
            </a:r>
            <a:r>
              <a:rPr lang="en-US" dirty="0" smtClean="0"/>
              <a:t> once or twice, </a:t>
            </a:r>
            <a:r>
              <a:rPr lang="en-US" dirty="0" smtClean="0"/>
              <a:t>then show </a:t>
            </a:r>
            <a:r>
              <a:rPr lang="en-US" dirty="0" smtClean="0"/>
              <a:t>that the error of doing it </a:t>
            </a:r>
            <a:r>
              <a:rPr lang="en-US" dirty="0" smtClean="0">
                <a:solidFill>
                  <a:srgbClr val="00B050"/>
                </a:solidFill>
              </a:rPr>
              <a:t>wrong</a:t>
            </a:r>
            <a:r>
              <a:rPr lang="en-US" dirty="0" smtClean="0"/>
              <a:t> is not that much different </a:t>
            </a:r>
            <a:r>
              <a:rPr lang="en-US" dirty="0" smtClean="0"/>
              <a:t> –  </a:t>
            </a:r>
            <a:r>
              <a:rPr lang="en-US" dirty="0" smtClean="0"/>
              <a:t>then stop worrying about it.</a:t>
            </a:r>
          </a:p>
          <a:p>
            <a:endParaRPr lang="en-US" dirty="0" smtClean="0"/>
          </a:p>
          <a:p>
            <a:r>
              <a:rPr lang="en-US" b="1" dirty="0" smtClean="0"/>
              <a:t>       This </a:t>
            </a:r>
            <a:r>
              <a:rPr lang="en-US" b="1" dirty="0" smtClean="0"/>
              <a:t>is often done in statistics.</a:t>
            </a:r>
            <a:endParaRPr lang="en-US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429000"/>
            <a:ext cx="8229600" cy="1447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Thanks for your patience.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Ideal Field Crew attributes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8229600" cy="4525963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Hyperactive</a:t>
            </a:r>
          </a:p>
          <a:p>
            <a:r>
              <a:rPr lang="en-US" dirty="0" smtClean="0"/>
              <a:t>Obsessive Compulsive</a:t>
            </a:r>
          </a:p>
          <a:p>
            <a:r>
              <a:rPr lang="en-US" dirty="0" smtClean="0"/>
              <a:t>Workaholic</a:t>
            </a:r>
          </a:p>
          <a:p>
            <a:r>
              <a:rPr lang="en-US" dirty="0" smtClean="0"/>
              <a:t>Paranoid</a:t>
            </a:r>
          </a:p>
          <a:p>
            <a:endParaRPr lang="en-US" dirty="0"/>
          </a:p>
          <a:p>
            <a:r>
              <a:rPr lang="en-US" dirty="0" smtClean="0"/>
              <a:t>          </a:t>
            </a:r>
            <a:r>
              <a:rPr lang="en-US" dirty="0" smtClean="0"/>
              <a:t>but </a:t>
            </a:r>
            <a:r>
              <a:rPr lang="en-US" b="1" dirty="0" smtClean="0">
                <a:solidFill>
                  <a:srgbClr val="FF0000"/>
                </a:solidFill>
              </a:rPr>
              <a:t>skilled</a:t>
            </a:r>
            <a:r>
              <a:rPr lang="en-US" dirty="0" smtClean="0"/>
              <a:t>, of course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do we </a:t>
            </a:r>
            <a:r>
              <a:rPr lang="en-US" u="sng" dirty="0" smtClean="0"/>
              <a:t>know</a:t>
            </a:r>
            <a:r>
              <a:rPr lang="en-US" dirty="0" smtClean="0"/>
              <a:t> the work is </a:t>
            </a:r>
            <a:r>
              <a:rPr lang="en-US" u="sng" dirty="0" smtClean="0"/>
              <a:t>skilled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200400"/>
            <a:ext cx="8229600" cy="15240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              We check it   (or we </a:t>
            </a:r>
            <a:r>
              <a:rPr lang="en-US" u="sng" dirty="0" smtClean="0"/>
              <a:t>better</a:t>
            </a:r>
            <a:r>
              <a:rPr lang="en-US" dirty="0" smtClean="0"/>
              <a:t> …)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we after ??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Sampling Error </a:t>
            </a:r>
            <a:r>
              <a:rPr lang="en-US" dirty="0" smtClean="0"/>
              <a:t>(</a:t>
            </a:r>
            <a:r>
              <a:rPr lang="en-US" u="sng" dirty="0" smtClean="0"/>
              <a:t>in</a:t>
            </a:r>
            <a:r>
              <a:rPr lang="en-US" dirty="0" smtClean="0"/>
              <a:t> the BC Forest Act)</a:t>
            </a:r>
            <a:br>
              <a:rPr lang="en-US" dirty="0" smtClean="0"/>
            </a:br>
            <a:r>
              <a:rPr lang="en-US" dirty="0" smtClean="0"/>
              <a:t>is about getting a </a:t>
            </a:r>
            <a:r>
              <a:rPr lang="en-US" u="sng" dirty="0" smtClean="0"/>
              <a:t>stable</a:t>
            </a:r>
            <a:r>
              <a:rPr lang="en-US" dirty="0" smtClean="0"/>
              <a:t> answer (</a:t>
            </a:r>
            <a:r>
              <a:rPr lang="en-US" b="1" dirty="0" smtClean="0">
                <a:solidFill>
                  <a:srgbClr val="00B050"/>
                </a:solidFill>
              </a:rPr>
              <a:t>effort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Quality Control </a:t>
            </a:r>
            <a:r>
              <a:rPr lang="en-US" dirty="0" smtClean="0"/>
              <a:t>(</a:t>
            </a:r>
            <a:r>
              <a:rPr lang="en-US" u="sng" dirty="0" smtClean="0"/>
              <a:t>not</a:t>
            </a:r>
            <a:r>
              <a:rPr lang="en-US" dirty="0" smtClean="0"/>
              <a:t> in the Forest Act) is about getting the </a:t>
            </a:r>
            <a:r>
              <a:rPr lang="en-US" u="sng" dirty="0" smtClean="0"/>
              <a:t>correct</a:t>
            </a:r>
            <a:r>
              <a:rPr lang="en-US" dirty="0" smtClean="0"/>
              <a:t> answer (</a:t>
            </a:r>
            <a:r>
              <a:rPr lang="en-US" b="1" dirty="0" smtClean="0">
                <a:solidFill>
                  <a:srgbClr val="00B050"/>
                </a:solidFill>
              </a:rPr>
              <a:t>skill</a:t>
            </a:r>
            <a:r>
              <a:rPr lang="en-US" dirty="0" smtClean="0"/>
              <a:t>).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Shouldn’t </a:t>
            </a:r>
            <a:r>
              <a:rPr lang="en-US" dirty="0" smtClean="0"/>
              <a:t>check for both </a:t>
            </a:r>
            <a:r>
              <a:rPr lang="en-US" dirty="0" smtClean="0"/>
              <a:t>??      Yes…</a:t>
            </a:r>
          </a:p>
          <a:p>
            <a:endParaRPr lang="en-US" sz="1000" dirty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1935162"/>
          </a:xfrm>
        </p:spPr>
        <p:txBody>
          <a:bodyPr>
            <a:normAutofit/>
          </a:bodyPr>
          <a:lstStyle/>
          <a:p>
            <a:r>
              <a:rPr lang="en-US" sz="5300" b="1" dirty="0" smtClean="0">
                <a:solidFill>
                  <a:srgbClr val="00B050"/>
                </a:solidFill>
              </a:rPr>
              <a:t>“Examples”  </a:t>
            </a:r>
            <a:r>
              <a:rPr lang="en-US" sz="5300" b="1" dirty="0" smtClean="0">
                <a:solidFill>
                  <a:schemeClr val="bg1">
                    <a:lumMod val="75000"/>
                  </a:schemeClr>
                </a:solidFill>
              </a:rPr>
              <a:t>vs. </a:t>
            </a:r>
            <a:r>
              <a:rPr lang="en-US" sz="5300" b="1" dirty="0" smtClean="0">
                <a:solidFill>
                  <a:srgbClr val="FF0000"/>
                </a:solidFill>
              </a:rPr>
              <a:t> “Samples”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Which do </a:t>
            </a:r>
            <a:r>
              <a:rPr lang="en-US" u="sng" dirty="0" smtClean="0"/>
              <a:t>you</a:t>
            </a:r>
            <a:r>
              <a:rPr lang="en-US" dirty="0" smtClean="0"/>
              <a:t> have?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514600"/>
            <a:ext cx="8229600" cy="3810000"/>
          </a:xfrm>
        </p:spPr>
        <p:txBody>
          <a:bodyPr>
            <a:noAutofit/>
          </a:bodyPr>
          <a:lstStyle/>
          <a:p>
            <a:r>
              <a:rPr lang="en-US" sz="2800" dirty="0" smtClean="0"/>
              <a:t>If you are not formally sampling, your numbers</a:t>
            </a:r>
            <a:br>
              <a:rPr lang="en-US" sz="2800" dirty="0" smtClean="0"/>
            </a:br>
            <a:r>
              <a:rPr lang="en-US" sz="2800" dirty="0" smtClean="0"/>
              <a:t>    are only </a:t>
            </a:r>
            <a:r>
              <a:rPr lang="en-US" sz="2800" u="sng" dirty="0" smtClean="0">
                <a:solidFill>
                  <a:srgbClr val="00B050"/>
                </a:solidFill>
              </a:rPr>
              <a:t>examples</a:t>
            </a:r>
            <a:r>
              <a:rPr lang="en-US" sz="2800" dirty="0" smtClean="0"/>
              <a:t> of the work.</a:t>
            </a:r>
            <a:br>
              <a:rPr lang="en-US" sz="2800" dirty="0" smtClean="0"/>
            </a:br>
            <a:r>
              <a:rPr lang="en-US" sz="1000" dirty="0" smtClean="0"/>
              <a:t>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You </a:t>
            </a:r>
            <a:r>
              <a:rPr lang="en-US" sz="2800" u="sng" dirty="0" smtClean="0"/>
              <a:t>cannot</a:t>
            </a:r>
            <a:r>
              <a:rPr lang="en-US" sz="2800" dirty="0" smtClean="0"/>
              <a:t> do valid math with such numbers.</a:t>
            </a:r>
          </a:p>
          <a:p>
            <a:endParaRPr lang="en-US" sz="2800" dirty="0"/>
          </a:p>
          <a:p>
            <a:r>
              <a:rPr lang="en-US" sz="2800" dirty="0" smtClean="0"/>
              <a:t>It’s mainly </a:t>
            </a:r>
            <a:r>
              <a:rPr lang="en-US" sz="2800" dirty="0" smtClean="0"/>
              <a:t>about  </a:t>
            </a:r>
            <a:r>
              <a:rPr lang="en-US" sz="2800" dirty="0" smtClean="0">
                <a:solidFill>
                  <a:srgbClr val="00B050"/>
                </a:solidFill>
              </a:rPr>
              <a:t>Training</a:t>
            </a:r>
            <a:r>
              <a:rPr lang="en-US" sz="2800" dirty="0" smtClean="0"/>
              <a:t>  </a:t>
            </a:r>
            <a:r>
              <a:rPr lang="en-US" sz="2800" dirty="0" smtClean="0"/>
              <a:t>vs.  </a:t>
            </a:r>
            <a:r>
              <a:rPr lang="en-US" sz="2800" dirty="0" smtClean="0">
                <a:solidFill>
                  <a:srgbClr val="FF0000"/>
                </a:solidFill>
              </a:rPr>
              <a:t>Quality </a:t>
            </a:r>
            <a:r>
              <a:rPr lang="en-US" sz="2800" dirty="0" smtClean="0">
                <a:solidFill>
                  <a:srgbClr val="FF0000"/>
                </a:solidFill>
              </a:rPr>
              <a:t>Control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social stuff </a:t>
            </a:r>
            <a:r>
              <a:rPr lang="en-US" u="sng" dirty="0" smtClean="0"/>
              <a:t>counts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Work ethic</a:t>
            </a:r>
          </a:p>
          <a:p>
            <a:r>
              <a:rPr lang="en-US" dirty="0" smtClean="0"/>
              <a:t>Safety attitude		     </a:t>
            </a:r>
            <a:r>
              <a:rPr lang="en-US" u="sng" dirty="0" smtClean="0">
                <a:solidFill>
                  <a:srgbClr val="00B050"/>
                </a:solidFill>
              </a:rPr>
              <a:t>Social</a:t>
            </a:r>
            <a:r>
              <a:rPr lang="en-US" dirty="0" smtClean="0">
                <a:solidFill>
                  <a:srgbClr val="00B050"/>
                </a:solidFill>
              </a:rPr>
              <a:t> Issues,</a:t>
            </a:r>
          </a:p>
          <a:p>
            <a:r>
              <a:rPr lang="en-US" dirty="0" smtClean="0"/>
              <a:t>Flexibility			    </a:t>
            </a:r>
            <a:r>
              <a:rPr lang="en-US" dirty="0" smtClean="0">
                <a:solidFill>
                  <a:srgbClr val="00B050"/>
                </a:solidFill>
              </a:rPr>
              <a:t>or Selection issues</a:t>
            </a:r>
          </a:p>
          <a:p>
            <a:r>
              <a:rPr lang="en-US" dirty="0" smtClean="0"/>
              <a:t>Ability to learn and adapt</a:t>
            </a:r>
          </a:p>
          <a:p>
            <a:r>
              <a:rPr lang="en-US" dirty="0" smtClean="0"/>
              <a:t>Daily Output</a:t>
            </a:r>
          </a:p>
          <a:p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4953000" y="1661160"/>
            <a:ext cx="533400" cy="2834640"/>
          </a:xfrm>
          <a:prstGeom prst="rightBrace">
            <a:avLst>
              <a:gd name="adj1" fmla="val 8333"/>
              <a:gd name="adj2" fmla="val 41321"/>
            </a:avLst>
          </a:prstGeom>
          <a:ln w="34925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their work 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Do they </a:t>
            </a:r>
            <a:r>
              <a:rPr lang="en-US" u="sng" dirty="0" smtClean="0">
                <a:solidFill>
                  <a:srgbClr val="00B050"/>
                </a:solidFill>
              </a:rPr>
              <a:t>know</a:t>
            </a:r>
            <a:r>
              <a:rPr lang="en-US" dirty="0" smtClean="0">
                <a:solidFill>
                  <a:srgbClr val="00B050"/>
                </a:solidFill>
              </a:rPr>
              <a:t> the rules?</a:t>
            </a:r>
          </a:p>
          <a:p>
            <a:pPr lvl="1">
              <a:buNone/>
            </a:pPr>
            <a:r>
              <a:rPr lang="en-US" dirty="0" smtClean="0"/>
              <a:t>					                 </a:t>
            </a:r>
            <a:r>
              <a:rPr lang="en-US" sz="3200" u="sng" dirty="0" smtClean="0">
                <a:solidFill>
                  <a:srgbClr val="00B050"/>
                </a:solidFill>
              </a:rPr>
              <a:t>Training</a:t>
            </a:r>
            <a:r>
              <a:rPr lang="en-US" sz="3200" dirty="0" smtClean="0">
                <a:solidFill>
                  <a:srgbClr val="00B050"/>
                </a:solidFill>
              </a:rPr>
              <a:t> </a:t>
            </a:r>
            <a:r>
              <a:rPr lang="en-US" dirty="0" smtClean="0">
                <a:solidFill>
                  <a:srgbClr val="00B050"/>
                </a:solidFill>
              </a:rPr>
              <a:t>issues</a:t>
            </a:r>
            <a:r>
              <a:rPr lang="en-US" dirty="0" smtClean="0"/>
              <a:t>	</a:t>
            </a:r>
            <a:endParaRPr lang="en-US" dirty="0"/>
          </a:p>
          <a:p>
            <a:r>
              <a:rPr lang="en-US" dirty="0" smtClean="0">
                <a:solidFill>
                  <a:srgbClr val="00B050"/>
                </a:solidFill>
              </a:rPr>
              <a:t>Do they </a:t>
            </a:r>
            <a:r>
              <a:rPr lang="en-US" u="sng" dirty="0" smtClean="0">
                <a:solidFill>
                  <a:srgbClr val="00B050"/>
                </a:solidFill>
              </a:rPr>
              <a:t>apply</a:t>
            </a:r>
            <a:r>
              <a:rPr lang="en-US" dirty="0" smtClean="0">
                <a:solidFill>
                  <a:srgbClr val="00B050"/>
                </a:solidFill>
              </a:rPr>
              <a:t> the rules?</a:t>
            </a:r>
          </a:p>
          <a:p>
            <a:pPr lvl="8"/>
            <a:endParaRPr lang="en-US" dirty="0" smtClean="0"/>
          </a:p>
          <a:p>
            <a:pPr lvl="8"/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Do they do it </a:t>
            </a:r>
            <a:r>
              <a:rPr lang="en-US" u="sng" dirty="0" smtClean="0">
                <a:solidFill>
                  <a:srgbClr val="FF0000"/>
                </a:solidFill>
              </a:rPr>
              <a:t>right</a:t>
            </a:r>
            <a:r>
              <a:rPr lang="en-US" dirty="0" smtClean="0">
                <a:solidFill>
                  <a:srgbClr val="FF0000"/>
                </a:solidFill>
              </a:rPr>
              <a:t> ?       </a:t>
            </a:r>
            <a:r>
              <a:rPr lang="en-US" u="sng" dirty="0" smtClean="0">
                <a:solidFill>
                  <a:srgbClr val="FF0000"/>
                </a:solidFill>
              </a:rPr>
              <a:t>Science</a:t>
            </a:r>
            <a:r>
              <a:rPr lang="en-US" dirty="0" smtClean="0">
                <a:solidFill>
                  <a:srgbClr val="FF0000"/>
                </a:solidFill>
              </a:rPr>
              <a:t> issue.</a:t>
            </a: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                                              </a:t>
            </a:r>
            <a:r>
              <a:rPr lang="en-US" u="sng" dirty="0" smtClean="0">
                <a:solidFill>
                  <a:srgbClr val="FF0000"/>
                </a:solidFill>
              </a:rPr>
              <a:t>Measurement</a:t>
            </a:r>
            <a:r>
              <a:rPr lang="en-US" dirty="0" smtClean="0">
                <a:solidFill>
                  <a:srgbClr val="FF0000"/>
                </a:solidFill>
              </a:rPr>
              <a:t> issue.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4" name="Right Brace 3"/>
          <p:cNvSpPr/>
          <p:nvPr/>
        </p:nvSpPr>
        <p:spPr>
          <a:xfrm>
            <a:off x="5105400" y="1752600"/>
            <a:ext cx="381000" cy="1524000"/>
          </a:xfrm>
          <a:prstGeom prst="rightBrace">
            <a:avLst>
              <a:gd name="adj1" fmla="val 8333"/>
              <a:gd name="adj2" fmla="val 54650"/>
            </a:avLst>
          </a:prstGeom>
          <a:ln w="34925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any </a:t>
            </a:r>
            <a:r>
              <a:rPr lang="en-US" u="sng" dirty="0" smtClean="0">
                <a:solidFill>
                  <a:srgbClr val="FF0000"/>
                </a:solidFill>
              </a:rPr>
              <a:t>sample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525963"/>
          </a:xfrm>
        </p:spPr>
        <p:txBody>
          <a:bodyPr/>
          <a:lstStyle/>
          <a:p>
            <a:r>
              <a:rPr lang="en-US" u="sng" dirty="0" smtClean="0">
                <a:solidFill>
                  <a:srgbClr val="FF0000"/>
                </a:solidFill>
              </a:rPr>
              <a:t>All items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must have </a:t>
            </a:r>
            <a:r>
              <a:rPr lang="en-US" dirty="0" smtClean="0"/>
              <a:t>some </a:t>
            </a:r>
            <a:r>
              <a:rPr lang="en-US" u="sng" dirty="0" smtClean="0"/>
              <a:t>chance</a:t>
            </a:r>
            <a:r>
              <a:rPr lang="en-US" dirty="0" smtClean="0"/>
              <a:t> of being </a:t>
            </a:r>
            <a:br>
              <a:rPr lang="en-US" dirty="0" smtClean="0"/>
            </a:br>
            <a:r>
              <a:rPr lang="en-US" dirty="0" smtClean="0"/>
              <a:t>     sampled.  “1 in 30”, for instance,</a:t>
            </a:r>
          </a:p>
          <a:p>
            <a:r>
              <a:rPr lang="en-US" dirty="0"/>
              <a:t> </a:t>
            </a:r>
            <a:r>
              <a:rPr lang="en-US" dirty="0" smtClean="0"/>
              <a:t>    then that probability is used as a </a:t>
            </a:r>
            <a:r>
              <a:rPr lang="en-US" u="sng" dirty="0" smtClean="0">
                <a:solidFill>
                  <a:srgbClr val="FF0000"/>
                </a:solidFill>
              </a:rPr>
              <a:t>weight</a:t>
            </a:r>
            <a:r>
              <a:rPr lang="en-US" dirty="0" smtClean="0"/>
              <a:t>.</a:t>
            </a:r>
          </a:p>
          <a:p>
            <a:endParaRPr lang="en-US" sz="1200" dirty="0" smtClean="0"/>
          </a:p>
          <a:p>
            <a:r>
              <a:rPr lang="en-US" dirty="0" smtClean="0"/>
              <a:t>If the plots represent different </a:t>
            </a:r>
            <a:r>
              <a:rPr lang="en-US" dirty="0" smtClean="0"/>
              <a:t>amounts, </a:t>
            </a:r>
            <a:r>
              <a:rPr lang="en-US" dirty="0" smtClean="0"/>
              <a:t>that </a:t>
            </a:r>
            <a:br>
              <a:rPr lang="en-US" dirty="0" smtClean="0"/>
            </a:br>
            <a:r>
              <a:rPr lang="en-US" dirty="0" smtClean="0"/>
              <a:t>    is also used as an </a:t>
            </a:r>
            <a:r>
              <a:rPr lang="en-US" dirty="0" smtClean="0">
                <a:solidFill>
                  <a:srgbClr val="FF0000"/>
                </a:solidFill>
              </a:rPr>
              <a:t>additional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weight</a:t>
            </a:r>
            <a:r>
              <a:rPr lang="en-US" dirty="0" smtClean="0"/>
              <a:t>. 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Equal</a:t>
            </a:r>
            <a:r>
              <a:rPr lang="en-US" dirty="0" smtClean="0"/>
              <a:t> probability is </a:t>
            </a:r>
            <a:r>
              <a:rPr lang="en-US" u="sng" dirty="0" smtClean="0"/>
              <a:t>not</a:t>
            </a:r>
            <a:r>
              <a:rPr lang="en-US" dirty="0" smtClean="0"/>
              <a:t> needed (or wanted)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617</Words>
  <Application>Microsoft Office PowerPoint</Application>
  <PresentationFormat>On-screen Show (4:3)</PresentationFormat>
  <Paragraphs>134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Check Cruising  Social : Science  by Kim Iles : SITCA</vt:lpstr>
      <vt:lpstr>Slide 2</vt:lpstr>
      <vt:lpstr>Ideal Field Crew attributes</vt:lpstr>
      <vt:lpstr>How do we know the work is skilled?</vt:lpstr>
      <vt:lpstr>What are we after ??</vt:lpstr>
      <vt:lpstr>“Examples”  vs.  “Samples” Which do you have?</vt:lpstr>
      <vt:lpstr>The social stuff counts</vt:lpstr>
      <vt:lpstr>Checking their work …</vt:lpstr>
      <vt:lpstr>For any sample</vt:lpstr>
      <vt:lpstr>Maybe the work is checked on … </vt:lpstr>
      <vt:lpstr> </vt:lpstr>
      <vt:lpstr> </vt:lpstr>
      <vt:lpstr> </vt:lpstr>
      <vt:lpstr>   Different Time issues … (Statistical terms)</vt:lpstr>
      <vt:lpstr>Statistical bias comes from …</vt:lpstr>
      <vt:lpstr>How accurate is your system?</vt:lpstr>
      <vt:lpstr>If some items are “too far” off ?</vt:lpstr>
      <vt:lpstr>How is this data used? (sometimes)</vt:lpstr>
      <vt:lpstr>The  Message …</vt:lpstr>
      <vt:lpstr>Slide 20</vt:lpstr>
      <vt:lpstr>Slide 21</vt:lpstr>
      <vt:lpstr>Slide 22</vt:lpstr>
      <vt:lpstr>Slide 23</vt:lpstr>
      <vt:lpstr>And the Moral is …</vt:lpstr>
      <vt:lpstr>Slide 25</vt:lpstr>
      <vt:lpstr>Slide 26</vt:lpstr>
      <vt:lpstr>Slide 27</vt:lpstr>
      <vt:lpstr>Thanks for your patience.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Kim Iles</dc:creator>
  <cp:lastModifiedBy>Kim Iles</cp:lastModifiedBy>
  <cp:revision>57</cp:revision>
  <dcterms:created xsi:type="dcterms:W3CDTF">2019-04-17T23:24:18Z</dcterms:created>
  <dcterms:modified xsi:type="dcterms:W3CDTF">2019-05-04T22:29:02Z</dcterms:modified>
</cp:coreProperties>
</file>