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62" r:id="rId4"/>
    <p:sldId id="263" r:id="rId5"/>
    <p:sldId id="264" r:id="rId6"/>
    <p:sldId id="265" r:id="rId7"/>
    <p:sldId id="272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7010400" cy="9296400"/>
  <p:defaultTextStyle>
    <a:defPPr>
      <a:defRPr lang="en-CA"/>
    </a:defPPr>
    <a:lvl1pPr algn="ctr" rtl="0" fontAlgn="base">
      <a:spcBef>
        <a:spcPct val="20000"/>
      </a:spcBef>
      <a:spcAft>
        <a:spcPct val="0"/>
      </a:spcAft>
      <a:defRPr sz="2400" b="1" kern="1200">
        <a:solidFill>
          <a:srgbClr val="003062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20000"/>
      </a:spcBef>
      <a:spcAft>
        <a:spcPct val="0"/>
      </a:spcAft>
      <a:defRPr sz="2400" b="1" kern="1200">
        <a:solidFill>
          <a:srgbClr val="003062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20000"/>
      </a:spcBef>
      <a:spcAft>
        <a:spcPct val="0"/>
      </a:spcAft>
      <a:defRPr sz="2400" b="1" kern="1200">
        <a:solidFill>
          <a:srgbClr val="003062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20000"/>
      </a:spcBef>
      <a:spcAft>
        <a:spcPct val="0"/>
      </a:spcAft>
      <a:defRPr sz="2400" b="1" kern="1200">
        <a:solidFill>
          <a:srgbClr val="003062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20000"/>
      </a:spcBef>
      <a:spcAft>
        <a:spcPct val="0"/>
      </a:spcAft>
      <a:defRPr sz="2400" b="1" kern="1200">
        <a:solidFill>
          <a:srgbClr val="00306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rgbClr val="00306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rgbClr val="00306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rgbClr val="00306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rgbClr val="00306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62"/>
    <a:srgbClr val="0A29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2" autoAdjust="0"/>
    <p:restoredTop sz="92956" autoAdjust="0"/>
  </p:normalViewPr>
  <p:slideViewPr>
    <p:cSldViewPr>
      <p:cViewPr>
        <p:scale>
          <a:sx n="77" d="100"/>
          <a:sy n="77" d="100"/>
        </p:scale>
        <p:origin x="-948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8DB9A-2AC8-4681-A0F4-D30F800B5C8F}" type="datetimeFigureOut">
              <a:rPr lang="en-CA" smtClean="0"/>
              <a:t>2017-04-26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1A801-B2EA-45DC-8F24-DEC1FD3C8D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6372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5702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4265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5963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8939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4949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5796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2638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4997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1147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9964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9964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4383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A801-B2EA-45DC-8F24-DEC1FD3C8D13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288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5BB49-15D0-4E87-A83B-F5117B35CF1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52600"/>
            <a:ext cx="8229600" cy="4297363"/>
          </a:xfr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AFB70-B557-4D7B-9885-F913BD66413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06A44-7C73-4AA1-9714-8D556420856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90E44-AD6B-4ABB-86F6-7256C414764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00"/>
            <a:ext cx="40386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00"/>
            <a:ext cx="40386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93C0A-FE4A-4495-A920-AB5C92A874F2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A5548-DC89-4988-8787-E2A72C1F860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A13CE-83B0-45AF-8E77-D244E340DC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CA2F2-D0E2-41D3-86FB-216D8F2C80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90AA0-1223-4665-AFFC-0139DCAAF47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76399"/>
            <a:ext cx="5486400" cy="3051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A6C93-6223-41E9-801F-71823497A68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SharedServices_PowerPoint_LtBkgd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fld id="{0955BB49-15D0-4E87-A83B-F5117B35CF11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90800"/>
            <a:ext cx="82296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 smtClean="0"/>
          </a:p>
        </p:txBody>
      </p:sp>
      <p:pic>
        <p:nvPicPr>
          <p:cNvPr id="9" name="Picture 8" descr="flnro_962x114_pp_header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260648"/>
            <a:ext cx="9114696" cy="10801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306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3062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003062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3062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062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062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062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062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06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th.eagles@gov.bc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eth.eagles@gov.bc.ca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gov.bc.ca/gov/content/industry/forestry/competitive-forest-industry/timber-pricing/timber-cruising/timber-cruising-manu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267744" y="2204864"/>
            <a:ext cx="49293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dirty="0" smtClean="0">
                <a:solidFill>
                  <a:srgbClr val="0A2972"/>
                </a:solidFill>
              </a:rPr>
              <a:t>Cruising Manual Update 2017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362200" y="3861048"/>
            <a:ext cx="49530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CA" sz="1800" b="0" dirty="0" smtClean="0">
                <a:solidFill>
                  <a:srgbClr val="0A2972"/>
                </a:solidFill>
              </a:rPr>
              <a:t>Presented by:</a:t>
            </a:r>
          </a:p>
          <a:p>
            <a:pPr>
              <a:spcBef>
                <a:spcPts val="0"/>
              </a:spcBef>
            </a:pPr>
            <a:endParaRPr lang="en-CA" sz="1800" b="0" dirty="0" smtClean="0">
              <a:solidFill>
                <a:srgbClr val="0A2972"/>
              </a:solidFill>
            </a:endParaRPr>
          </a:p>
          <a:p>
            <a:pPr>
              <a:spcBef>
                <a:spcPts val="0"/>
              </a:spcBef>
            </a:pPr>
            <a:endParaRPr lang="en-CA" sz="1800" b="0" dirty="0">
              <a:solidFill>
                <a:srgbClr val="0A2972"/>
              </a:solidFill>
            </a:endParaRPr>
          </a:p>
          <a:p>
            <a:pPr>
              <a:spcBef>
                <a:spcPts val="0"/>
              </a:spcBef>
            </a:pPr>
            <a:r>
              <a:rPr lang="en-CA" sz="1800" b="0" dirty="0" smtClean="0">
                <a:solidFill>
                  <a:srgbClr val="0A2972"/>
                </a:solidFill>
              </a:rPr>
              <a:t>Beth Eagles, RPF</a:t>
            </a:r>
          </a:p>
          <a:p>
            <a:pPr>
              <a:spcBef>
                <a:spcPts val="0"/>
              </a:spcBef>
            </a:pPr>
            <a:r>
              <a:rPr lang="en-CA" sz="1800" b="0" dirty="0" smtClean="0">
                <a:solidFill>
                  <a:srgbClr val="0A2972"/>
                </a:solidFill>
              </a:rPr>
              <a:t>Cruising Policy Forester</a:t>
            </a:r>
          </a:p>
          <a:p>
            <a:pPr>
              <a:spcBef>
                <a:spcPts val="0"/>
              </a:spcBef>
            </a:pPr>
            <a:r>
              <a:rPr lang="en-CA" sz="1800" b="0" dirty="0" smtClean="0">
                <a:solidFill>
                  <a:srgbClr val="0A2972"/>
                </a:solidFill>
              </a:rPr>
              <a:t>Timber Pricing Branch – FLNRO</a:t>
            </a:r>
          </a:p>
          <a:p>
            <a:pPr>
              <a:spcBef>
                <a:spcPts val="0"/>
              </a:spcBef>
            </a:pPr>
            <a:r>
              <a:rPr lang="en-CA" sz="1800" b="0" dirty="0" smtClean="0">
                <a:solidFill>
                  <a:srgbClr val="0A2972"/>
                </a:solidFill>
              </a:rPr>
              <a:t>Victoria, BC</a:t>
            </a:r>
          </a:p>
          <a:p>
            <a:pPr>
              <a:spcBef>
                <a:spcPts val="0"/>
              </a:spcBef>
            </a:pPr>
            <a:r>
              <a:rPr lang="en-CA" sz="1600" b="0" dirty="0" smtClean="0">
                <a:solidFill>
                  <a:srgbClr val="0A2972"/>
                </a:solidFill>
                <a:hlinkClick r:id="rId3"/>
              </a:rPr>
              <a:t>Beth.eagles@gov.bc.ca</a:t>
            </a:r>
            <a:endParaRPr lang="en-CA" sz="1600" b="0" dirty="0" smtClean="0">
              <a:solidFill>
                <a:srgbClr val="0A2972"/>
              </a:solidFill>
            </a:endParaRPr>
          </a:p>
          <a:p>
            <a:pPr>
              <a:spcBef>
                <a:spcPts val="0"/>
              </a:spcBef>
            </a:pPr>
            <a:r>
              <a:rPr lang="en-CA" sz="1600" b="0" dirty="0" smtClean="0">
                <a:solidFill>
                  <a:srgbClr val="0A2972"/>
                </a:solidFill>
              </a:rPr>
              <a:t>250-387-8307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200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0" u="sng" dirty="0" smtClean="0"/>
              <a:t>Summary of Changes – Chapter 4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/>
              <a:t>Watch for odd shaped trees when assessing in or out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If shatter extends through DBH and either standing or down portion is out of plot, assess portion of tree with greater than 50% basal area at DBH to determine in/out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If </a:t>
            </a:r>
            <a:r>
              <a:rPr lang="en-CA" sz="2000" b="0" dirty="0"/>
              <a:t>a boundary tree is going to be stubbed, apply walkthrough method if it is in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When assessing unmarked boundary for walkthrough purposes, project a line between outer most face of </a:t>
            </a:r>
            <a:r>
              <a:rPr lang="en-CA" sz="2000" b="0" i="1" dirty="0" smtClean="0"/>
              <a:t>merchantable</a:t>
            </a:r>
            <a:r>
              <a:rPr lang="en-CA" sz="2000" b="0" dirty="0" smtClean="0"/>
              <a:t> trees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Date on back of cruise card must be date field work completed, not date signed</a:t>
            </a:r>
          </a:p>
          <a:p>
            <a:pPr algn="l"/>
            <a:endParaRPr lang="en-CA" sz="2000" b="0" dirty="0"/>
          </a:p>
        </p:txBody>
      </p:sp>
    </p:spTree>
    <p:extLst>
      <p:ext uri="{BB962C8B-B14F-4D97-AF65-F5344CB8AC3E}">
        <p14:creationId xmlns:p14="http://schemas.microsoft.com/office/powerpoint/2010/main" val="1413387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200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0" u="sng" dirty="0" smtClean="0"/>
              <a:t>Summary of Changes – Chapter 5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Percent reductions in compilation – where range of stems is specified, use average number in range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Must consider whether dead trees will be reserved in percent reductions.  If tree class or live/dead is not specified, both live and dead trees must be reserved and not be damaged/removed.</a:t>
            </a:r>
            <a:endParaRPr lang="en-CA" sz="2000" b="0" dirty="0"/>
          </a:p>
        </p:txBody>
      </p:sp>
    </p:spTree>
    <p:extLst>
      <p:ext uri="{BB962C8B-B14F-4D97-AF65-F5344CB8AC3E}">
        <p14:creationId xmlns:p14="http://schemas.microsoft.com/office/powerpoint/2010/main" val="3019939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200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0" u="sng" dirty="0" smtClean="0"/>
              <a:t>Appendices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Updated PSYU Cross Reference Procedure for </a:t>
            </a:r>
            <a:r>
              <a:rPr lang="en-CA" sz="2000" b="0" dirty="0" err="1" smtClean="0"/>
              <a:t>Mapview</a:t>
            </a:r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New wording around grey attack trees – may apply benefit of doubt, but cruisers are still expected to examine and make notes where possible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Extensive shallow charring definition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Blowdown code E and G clarified.  Matrix added back in.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Species 10 m log tables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Updated magnetic declination table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Clarification that </a:t>
            </a:r>
            <a:r>
              <a:rPr lang="en-CA" sz="2000" b="0" i="1" dirty="0" smtClean="0"/>
              <a:t>F. </a:t>
            </a:r>
            <a:r>
              <a:rPr lang="en-CA" sz="2000" b="0" i="1" dirty="0" err="1" smtClean="0"/>
              <a:t>pinicola</a:t>
            </a:r>
            <a:r>
              <a:rPr lang="en-CA" sz="2000" b="0" i="1" dirty="0" smtClean="0"/>
              <a:t> </a:t>
            </a:r>
            <a:r>
              <a:rPr lang="en-CA" sz="2000" b="0" dirty="0" smtClean="0"/>
              <a:t>is only called on large, old wounds on live trees</a:t>
            </a:r>
            <a:endParaRPr lang="en-CA" sz="2000" b="0" dirty="0"/>
          </a:p>
        </p:txBody>
      </p:sp>
    </p:spTree>
    <p:extLst>
      <p:ext uri="{BB962C8B-B14F-4D97-AF65-F5344CB8AC3E}">
        <p14:creationId xmlns:p14="http://schemas.microsoft.com/office/powerpoint/2010/main" val="1747563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245602" y="2728084"/>
            <a:ext cx="49293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 dirty="0" smtClean="0">
                <a:solidFill>
                  <a:srgbClr val="0A2972"/>
                </a:solidFill>
              </a:rPr>
              <a:t>Thank you!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362200" y="3861048"/>
            <a:ext cx="4953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endParaRPr lang="en-CA" sz="1800" b="0" dirty="0" smtClean="0">
              <a:solidFill>
                <a:srgbClr val="0A2972"/>
              </a:solidFill>
            </a:endParaRPr>
          </a:p>
          <a:p>
            <a:pPr>
              <a:spcBef>
                <a:spcPts val="0"/>
              </a:spcBef>
            </a:pPr>
            <a:endParaRPr lang="en-CA" sz="1800" b="0" dirty="0">
              <a:solidFill>
                <a:srgbClr val="0A2972"/>
              </a:solidFill>
            </a:endParaRPr>
          </a:p>
          <a:p>
            <a:pPr>
              <a:spcBef>
                <a:spcPts val="0"/>
              </a:spcBef>
            </a:pPr>
            <a:r>
              <a:rPr lang="en-CA" sz="1800" b="0" dirty="0" smtClean="0">
                <a:solidFill>
                  <a:srgbClr val="0A2972"/>
                </a:solidFill>
              </a:rPr>
              <a:t>Beth Eagles, RPF</a:t>
            </a:r>
          </a:p>
          <a:p>
            <a:pPr>
              <a:spcBef>
                <a:spcPts val="0"/>
              </a:spcBef>
            </a:pPr>
            <a:r>
              <a:rPr lang="en-CA" sz="1800" b="0" dirty="0" smtClean="0">
                <a:solidFill>
                  <a:srgbClr val="0A2972"/>
                </a:solidFill>
              </a:rPr>
              <a:t>Cruising Policy Forester</a:t>
            </a:r>
          </a:p>
          <a:p>
            <a:pPr>
              <a:spcBef>
                <a:spcPts val="0"/>
              </a:spcBef>
            </a:pPr>
            <a:r>
              <a:rPr lang="en-CA" sz="1800" b="0" dirty="0" smtClean="0">
                <a:solidFill>
                  <a:srgbClr val="0A2972"/>
                </a:solidFill>
              </a:rPr>
              <a:t>Timber Pricing Branch – FLNRO</a:t>
            </a:r>
          </a:p>
          <a:p>
            <a:pPr>
              <a:spcBef>
                <a:spcPts val="0"/>
              </a:spcBef>
            </a:pPr>
            <a:r>
              <a:rPr lang="en-CA" sz="1800" b="0" dirty="0" smtClean="0">
                <a:solidFill>
                  <a:srgbClr val="0A2972"/>
                </a:solidFill>
              </a:rPr>
              <a:t>Victoria, BC</a:t>
            </a:r>
          </a:p>
          <a:p>
            <a:pPr>
              <a:spcBef>
                <a:spcPts val="0"/>
              </a:spcBef>
            </a:pPr>
            <a:r>
              <a:rPr lang="en-CA" sz="1600" b="0" dirty="0" smtClean="0">
                <a:solidFill>
                  <a:srgbClr val="0A2972"/>
                </a:solidFill>
                <a:hlinkClick r:id="rId3"/>
              </a:rPr>
              <a:t>Beth.eagles@gov.bc.ca</a:t>
            </a:r>
            <a:endParaRPr lang="en-CA" sz="1600" b="0" dirty="0" smtClean="0">
              <a:solidFill>
                <a:srgbClr val="0A2972"/>
              </a:solidFill>
            </a:endParaRPr>
          </a:p>
          <a:p>
            <a:pPr>
              <a:spcBef>
                <a:spcPts val="0"/>
              </a:spcBef>
            </a:pPr>
            <a:r>
              <a:rPr lang="en-CA" sz="1600" b="0" dirty="0" smtClean="0">
                <a:solidFill>
                  <a:srgbClr val="0A2972"/>
                </a:solidFill>
              </a:rPr>
              <a:t>250-387-8307</a:t>
            </a:r>
          </a:p>
        </p:txBody>
      </p:sp>
    </p:spTree>
    <p:extLst>
      <p:ext uri="{BB962C8B-B14F-4D97-AF65-F5344CB8AC3E}">
        <p14:creationId xmlns:p14="http://schemas.microsoft.com/office/powerpoint/2010/main" val="320057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200800" cy="388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0" u="sng" dirty="0" smtClean="0"/>
              <a:t>Background</a:t>
            </a:r>
          </a:p>
          <a:p>
            <a:endParaRPr lang="en-CA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b="0" dirty="0" smtClean="0"/>
              <a:t>New Manual in effect as of April 1, 2017.</a:t>
            </a:r>
          </a:p>
          <a:p>
            <a:pPr algn="l"/>
            <a:r>
              <a:rPr lang="en-CA" sz="1600" b="0" dirty="0" smtClean="0">
                <a:hlinkClick r:id="rId3"/>
              </a:rPr>
              <a:t>http</a:t>
            </a:r>
            <a:r>
              <a:rPr lang="en-CA" sz="1600" b="0" dirty="0">
                <a:hlinkClick r:id="rId3"/>
              </a:rPr>
              <a:t>://</a:t>
            </a:r>
            <a:r>
              <a:rPr lang="en-CA" sz="1600" b="0" dirty="0" smtClean="0">
                <a:hlinkClick r:id="rId3"/>
              </a:rPr>
              <a:t>www2.gov.bc.ca/gov/content/industry/forestry/competitive-forest-industry/timber-pricing/timber-cruising/timber-cruising-manual</a:t>
            </a:r>
            <a:endParaRPr lang="en-CA" sz="1600" b="0" dirty="0" smtClean="0"/>
          </a:p>
          <a:p>
            <a:pPr algn="l"/>
            <a:endParaRPr lang="en-CA" sz="1600" b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CA" b="0" dirty="0" smtClean="0"/>
              <a:t>Many items were presented at last conference.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 b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CA" b="0" dirty="0" smtClean="0"/>
              <a:t>Many comments received and considered – Thank you!</a:t>
            </a:r>
            <a:endParaRPr lang="en-CA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200800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0" u="sng" dirty="0" smtClean="0"/>
              <a:t>Summary of Changes – Chapter 1 and 2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New definitions for </a:t>
            </a:r>
            <a:r>
              <a:rPr lang="en-CA" sz="2000" b="0" dirty="0" err="1" smtClean="0"/>
              <a:t>firmwood</a:t>
            </a:r>
            <a:r>
              <a:rPr lang="en-CA" sz="2000" b="0" dirty="0" smtClean="0"/>
              <a:t>, net merchantable area and </a:t>
            </a:r>
            <a:r>
              <a:rPr lang="en-CA" sz="2000" b="0" dirty="0" err="1" smtClean="0"/>
              <a:t>soundwood</a:t>
            </a:r>
            <a:r>
              <a:rPr lang="en-CA" sz="2000" b="0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Clarification that Timber Sales must maintain cruise plans on file.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Polygons that are connected by a constructed linear tenure cannot be considered the same type (vs separated).</a:t>
            </a:r>
          </a:p>
          <a:p>
            <a:pPr algn="l"/>
            <a:endParaRPr lang="en-CA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063083"/>
            <a:ext cx="32953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794848"/>
            <a:ext cx="1894355" cy="164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21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336286" cy="4351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0" u="sng" dirty="0" smtClean="0"/>
              <a:t>Summary of Changes – Chapter 2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Rewording of maximum grid size – no  material change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Clarification that maximum ratio of count to measure is 3:1 (except where waiving SE)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Waiving SE – not restricted to only 100m, 70 m or 50 m grid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4.0 tree/plot must be on a </a:t>
            </a:r>
            <a:r>
              <a:rPr lang="en-CA" sz="2000" b="0" u="sng" dirty="0" smtClean="0"/>
              <a:t>block</a:t>
            </a:r>
            <a:r>
              <a:rPr lang="en-CA" sz="2000" b="0" dirty="0" smtClean="0"/>
              <a:t> basis regardless of grid size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Each </a:t>
            </a:r>
            <a:r>
              <a:rPr lang="en-CA" sz="2000" b="0" dirty="0" err="1" smtClean="0"/>
              <a:t>cutblock</a:t>
            </a:r>
            <a:r>
              <a:rPr lang="en-CA" sz="2000" b="0" dirty="0" smtClean="0"/>
              <a:t> must have its own local grid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Types may have different grid intervals, but must originate from same POI as block.  Where grids are reduced, they must also be reduced from this point.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CA" b="0" dirty="0"/>
          </a:p>
        </p:txBody>
      </p:sp>
    </p:spTree>
    <p:extLst>
      <p:ext uri="{BB962C8B-B14F-4D97-AF65-F5344CB8AC3E}">
        <p14:creationId xmlns:p14="http://schemas.microsoft.com/office/powerpoint/2010/main" val="21515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200800" cy="429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0" u="sng" dirty="0" smtClean="0"/>
              <a:t>Summary of Changes – Chapter 2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Rectangular grids are not permitted.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Licensees must notify district as to whether grids will be square or staggered on identifiable unit.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New procedure for determining maturity of timber for the purposes of re-cruising.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Orphan tree moved to nearest measure plot in same timber type with same BAF.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Options for orphan trees as a result of office changes are listed in order of preference.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CA" b="0" dirty="0"/>
          </a:p>
        </p:txBody>
      </p:sp>
    </p:spTree>
    <p:extLst>
      <p:ext uri="{BB962C8B-B14F-4D97-AF65-F5344CB8AC3E}">
        <p14:creationId xmlns:p14="http://schemas.microsoft.com/office/powerpoint/2010/main" val="2260927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200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0" u="sng" dirty="0" smtClean="0"/>
              <a:t>Summary of Changes – Chapter 3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Final cruise submission must indicate whether cruise or scale based (cruise plan form and check form updated)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/>
              <a:t>Final cruise submission must</a:t>
            </a:r>
            <a:r>
              <a:rPr lang="en-CA" sz="2000" b="0" dirty="0" smtClean="0"/>
              <a:t> include actual plot locations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Direction of travel and strip line location not required for GPS in final cruise submission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Removal of contour lines as requirement on cruise plan/final cruise submission</a:t>
            </a:r>
          </a:p>
        </p:txBody>
      </p:sp>
    </p:spTree>
    <p:extLst>
      <p:ext uri="{BB962C8B-B14F-4D97-AF65-F5344CB8AC3E}">
        <p14:creationId xmlns:p14="http://schemas.microsoft.com/office/powerpoint/2010/main" val="2981238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0" u="sng" dirty="0" smtClean="0"/>
              <a:t>Summary of Changes – Chapter 3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Sample population of check cruise is to be determined by check cruiser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Minimum number of plots is only required to reject based upon tree data attributes or plot slopes.  Survey and area measurement standards do not require this minimum.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/>
              <a:t>If rejection is based on measure plot data, must check a minimum of measure </a:t>
            </a:r>
            <a:r>
              <a:rPr lang="en-CA" sz="2000" b="0" dirty="0" smtClean="0"/>
              <a:t>plots.</a:t>
            </a:r>
            <a:endParaRPr lang="en-CA" sz="2000" b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/>
              <a:t>If fewer plots have been checked and there is mutual agreement, the cruise may be rejected or accepted.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CA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2794214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200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0" u="sng" dirty="0" smtClean="0"/>
              <a:t>Summary of Changes – Chapter 3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Clarification of 5.0 m minimum from PRP to cruise plot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Plot slopes: either standard can be exceeded to be incorrect (&gt;90% of all slopes within +/- 5.0%, average variation of all slopes within </a:t>
            </a:r>
            <a:r>
              <a:rPr lang="en-CA" sz="2000" b="0" dirty="0"/>
              <a:t>+/- 5.0</a:t>
            </a:r>
            <a:r>
              <a:rPr lang="en-CA" sz="2000" b="0" dirty="0" smtClean="0"/>
              <a:t>%)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Clarification of check cruise dispute mechanism – written complaint must be submitted to DM within 30 days of site visit</a:t>
            </a:r>
            <a:endParaRPr lang="en-CA" sz="2000" b="0" dirty="0"/>
          </a:p>
        </p:txBody>
      </p:sp>
    </p:spTree>
    <p:extLst>
      <p:ext uri="{BB962C8B-B14F-4D97-AF65-F5344CB8AC3E}">
        <p14:creationId xmlns:p14="http://schemas.microsoft.com/office/powerpoint/2010/main" val="2649902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8122" y="1772816"/>
            <a:ext cx="7200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0" u="sng" dirty="0" smtClean="0"/>
              <a:t>Summary of Changes – Chapter 4</a:t>
            </a:r>
          </a:p>
          <a:p>
            <a:pPr algn="l"/>
            <a:endParaRPr lang="en-CA" sz="2000" b="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Reference tree - can measure slope or horizontal distance and can measure to point below stump height or nearest point on tree, but must indicate how it is done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Reference point - used to determine position of cruise plot if original marker is missing, should last until check cruise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PRPs - cannot be a tree that is large enough to incur deflection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 smtClean="0"/>
              <a:t>Where GPS standards cannot be met, plot must be located using conventional methods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b="0" dirty="0"/>
              <a:t>BAF can only be changed to a value within 50% of original</a:t>
            </a:r>
          </a:p>
          <a:p>
            <a:pPr algn="l"/>
            <a:endParaRPr lang="en-CA" sz="2000" b="0" dirty="0" smtClean="0"/>
          </a:p>
          <a:p>
            <a:pPr algn="l"/>
            <a:endParaRPr lang="en-CA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1450401742"/>
      </p:ext>
    </p:extLst>
  </p:cSld>
  <p:clrMapOvr>
    <a:masterClrMapping/>
  </p:clrMapOvr>
</p:sld>
</file>

<file path=ppt/theme/theme1.xml><?xml version="1.0" encoding="utf-8"?>
<a:theme xmlns:a="http://schemas.openxmlformats.org/drawingml/2006/main" name="flnro_powerpoint_1">
  <a:themeElements>
    <a:clrScheme name="Govt PowerPoint Pre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vt PowerPoint Pres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CA" sz="2400" b="1" i="0" u="none" strike="noStrike" cap="none" normalizeH="0" baseline="0" smtClean="0">
            <a:ln>
              <a:noFill/>
            </a:ln>
            <a:solidFill>
              <a:srgbClr val="00306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CA" sz="2400" b="1" i="0" u="none" strike="noStrike" cap="none" normalizeH="0" baseline="0" smtClean="0">
            <a:ln>
              <a:noFill/>
            </a:ln>
            <a:solidFill>
              <a:srgbClr val="00306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Govt PowerPoint Pre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vt PowerPoint Pre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vt PowerPoint Pre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vt PowerPoint Pre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vt PowerPoint Pre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vt PowerPoint Pre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vt PowerPoint Pre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vt PowerPoint Pre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vt PowerPoint Pre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vt PowerPoint Pre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vt PowerPoint Pre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vt PowerPoint Pre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flnro_powerpoint_1</Template>
  <TotalTime>209</TotalTime>
  <Words>844</Words>
  <Application>Microsoft Office PowerPoint</Application>
  <PresentationFormat>On-screen Show (4:3)</PresentationFormat>
  <Paragraphs>110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flnro_powerpoint_1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Province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smdoniso</dc:creator>
  <cp:lastModifiedBy>Eagles, Beth A FLNR:EX</cp:lastModifiedBy>
  <cp:revision>16</cp:revision>
  <cp:lastPrinted>2017-04-25T21:45:21Z</cp:lastPrinted>
  <dcterms:created xsi:type="dcterms:W3CDTF">2014-01-14T18:04:41Z</dcterms:created>
  <dcterms:modified xsi:type="dcterms:W3CDTF">2017-04-26T20:28:55Z</dcterms:modified>
</cp:coreProperties>
</file>